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Ex1.xml" ContentType="application/vnd.ms-office.chartex+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Ex2.xml" ContentType="application/vnd.ms-office.chartex+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chartEx3.xml" ContentType="application/vnd.ms-office.chartex+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xml" ContentType="application/vnd.openxmlformats-officedocument.themeOverr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25.xml" ContentType="application/vnd.openxmlformats-officedocument.presentationml.notesSl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4.xml" ContentType="application/vnd.openxmlformats-officedocument.themeOverride+xml"/>
  <Override PartName="/ppt/notesSlides/notesSlide26.xml" ContentType="application/vnd.openxmlformats-officedocument.presentationml.notesSl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notesSlides/notesSlide28.xml" ContentType="application/vnd.openxmlformats-officedocument.presentationml.notesSlide+xml"/>
  <Override PartName="/ppt/charts/chart18.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7.xml" ContentType="application/vnd.openxmlformats-officedocument.themeOverride+xml"/>
  <Override PartName="/ppt/drawings/drawing5.xml" ContentType="application/vnd.openxmlformats-officedocument.drawingml.chartshapes+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8.xml" ContentType="application/vnd.openxmlformats-officedocument.themeOverrid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9.xml" ContentType="application/vnd.openxmlformats-officedocument.themeOverride+xml"/>
  <Override PartName="/ppt/notesSlides/notesSlide33.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charts/chart2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1.xml" ContentType="application/vnd.openxmlformats-officedocument.themeOverride+xml"/>
  <Override PartName="/ppt/drawings/drawing6.xml" ContentType="application/vnd.openxmlformats-officedocument.drawingml.chartshapes+xml"/>
  <Override PartName="/ppt/notesSlides/notesSlide37.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2.xml" ContentType="application/vnd.openxmlformats-officedocument.themeOverride+xml"/>
  <Override PartName="/ppt/notesSlides/notesSlide38.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3.xml" ContentType="application/vnd.openxmlformats-officedocument.themeOverride+xml"/>
  <Override PartName="/ppt/notesSlides/notesSlide39.xml" ContentType="application/vnd.openxmlformats-officedocument.presentationml.notesSl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4.xml" ContentType="application/vnd.openxmlformats-officedocument.themeOverride+xml"/>
  <Override PartName="/ppt/notesSlides/notesSlide40.xml" ContentType="application/vnd.openxmlformats-officedocument.presentationml.notesSlide+xml"/>
  <Override PartName="/ppt/charts/chart28.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5.xml" ContentType="application/vnd.openxmlformats-officedocument.themeOverride+xml"/>
  <Override PartName="/ppt/notesSlides/notesSlide43.xml" ContentType="application/vnd.openxmlformats-officedocument.presentationml.notesSlid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6.xml" ContentType="application/vnd.openxmlformats-officedocument.themeOverride+xml"/>
  <Override PartName="/ppt/notesSlides/notesSlide44.xml" ContentType="application/vnd.openxmlformats-officedocument.presentationml.notesSl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17.xml" ContentType="application/vnd.openxmlformats-officedocument.themeOverride+xml"/>
  <Override PartName="/ppt/notesSlides/notesSlide45.xml" ContentType="application/vnd.openxmlformats-officedocument.presentationml.notesSl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8.xml" ContentType="application/vnd.openxmlformats-officedocument.themeOverride+xml"/>
  <Override PartName="/ppt/notesSlides/notesSlide46.xml" ContentType="application/vnd.openxmlformats-officedocument.presentationml.notesSlide+xml"/>
  <Override PartName="/ppt/charts/chart3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9.xml" ContentType="application/vnd.openxmlformats-officedocument.themeOverride+xml"/>
  <Override PartName="/ppt/drawings/drawing7.xml" ContentType="application/vnd.openxmlformats-officedocument.drawingml.chartshapes+xml"/>
  <Override PartName="/ppt/notesSlides/notesSlide49.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20.xml" ContentType="application/vnd.openxmlformats-officedocument.themeOverride+xml"/>
  <Override PartName="/ppt/notesSlides/notesSlide50.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21.xml" ContentType="application/vnd.openxmlformats-officedocument.themeOverride+xml"/>
  <Override PartName="/ppt/notesSlides/notesSlide51.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2.xml" ContentType="application/vnd.openxmlformats-officedocument.themeOverride+xml"/>
  <Override PartName="/ppt/notesSlides/notesSlide52.xml" ContentType="application/vnd.openxmlformats-officedocument.presentationml.notesSlide+xml"/>
  <Override PartName="/ppt/charts/chart38.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9.xml" ContentType="application/vnd.openxmlformats-officedocument.drawingml.chart+xml"/>
  <Override PartName="/ppt/drawings/drawing8.xml" ContentType="application/vnd.openxmlformats-officedocument.drawingml.chartshapes+xml"/>
  <Override PartName="/ppt/notesSlides/notesSlide55.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6.xml" ContentType="application/vnd.openxmlformats-officedocument.presentationml.notesSlide+xml"/>
  <Override PartName="/ppt/charts/chart42.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3.xml" ContentType="application/vnd.openxmlformats-officedocument.drawingml.chart+xml"/>
  <Override PartName="/ppt/notesSlides/notesSlide59.xml" ContentType="application/vnd.openxmlformats-officedocument.presentationml.notesSlide+xml"/>
  <Override PartName="/ppt/charts/chart44.xml" ContentType="application/vnd.openxmlformats-officedocument.drawingml.chart+xml"/>
  <Override PartName="/ppt/notesSlides/notesSlide60.xml" ContentType="application/vnd.openxmlformats-officedocument.presentationml.notesSlide+xml"/>
  <Override PartName="/ppt/charts/chart45.xml" ContentType="application/vnd.openxmlformats-officedocument.drawingml.chart+xml"/>
  <Override PartName="/ppt/notesSlides/notesSlide61.xml" ContentType="application/vnd.openxmlformats-officedocument.presentationml.notesSlide+xml"/>
  <Override PartName="/ppt/charts/chart46.xml" ContentType="application/vnd.openxmlformats-officedocument.drawingml.chart+xml"/>
  <Override PartName="/ppt/notesSlides/notesSlide62.xml" ContentType="application/vnd.openxmlformats-officedocument.presentationml.notesSlide+xml"/>
  <Override PartName="/ppt/charts/chart47.xml" ContentType="application/vnd.openxmlformats-officedocument.drawingml.chart+xml"/>
  <Override PartName="/ppt/notesSlides/notesSlide63.xml" ContentType="application/vnd.openxmlformats-officedocument.presentationml.notesSlide+xml"/>
  <Override PartName="/ppt/charts/chart4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6" r:id="rId4"/>
    <p:sldMasterId id="2147483684" r:id="rId5"/>
  </p:sldMasterIdLst>
  <p:notesMasterIdLst>
    <p:notesMasterId r:id="rId69"/>
  </p:notesMasterIdLst>
  <p:handoutMasterIdLst>
    <p:handoutMasterId r:id="rId70"/>
  </p:handoutMasterIdLst>
  <p:sldIdLst>
    <p:sldId id="291" r:id="rId6"/>
    <p:sldId id="344" r:id="rId7"/>
    <p:sldId id="343" r:id="rId8"/>
    <p:sldId id="264" r:id="rId9"/>
    <p:sldId id="292" r:id="rId10"/>
    <p:sldId id="342" r:id="rId11"/>
    <p:sldId id="330" r:id="rId12"/>
    <p:sldId id="293" r:id="rId13"/>
    <p:sldId id="288" r:id="rId14"/>
    <p:sldId id="287" r:id="rId15"/>
    <p:sldId id="286" r:id="rId16"/>
    <p:sldId id="332" r:id="rId17"/>
    <p:sldId id="294" r:id="rId18"/>
    <p:sldId id="345" r:id="rId19"/>
    <p:sldId id="346" r:id="rId20"/>
    <p:sldId id="348" r:id="rId21"/>
    <p:sldId id="349" r:id="rId22"/>
    <p:sldId id="352" r:id="rId23"/>
    <p:sldId id="295" r:id="rId24"/>
    <p:sldId id="296" r:id="rId25"/>
    <p:sldId id="297" r:id="rId26"/>
    <p:sldId id="298" r:id="rId27"/>
    <p:sldId id="325" r:id="rId28"/>
    <p:sldId id="299" r:id="rId29"/>
    <p:sldId id="300" r:id="rId30"/>
    <p:sldId id="301" r:id="rId31"/>
    <p:sldId id="302" r:id="rId32"/>
    <p:sldId id="303" r:id="rId33"/>
    <p:sldId id="326" r:id="rId34"/>
    <p:sldId id="304" r:id="rId35"/>
    <p:sldId id="305" r:id="rId36"/>
    <p:sldId id="306" r:id="rId37"/>
    <p:sldId id="307" r:id="rId38"/>
    <p:sldId id="308" r:id="rId39"/>
    <p:sldId id="327" r:id="rId40"/>
    <p:sldId id="309" r:id="rId41"/>
    <p:sldId id="310" r:id="rId42"/>
    <p:sldId id="311" r:id="rId43"/>
    <p:sldId id="312" r:id="rId44"/>
    <p:sldId id="313" r:id="rId45"/>
    <p:sldId id="328" r:id="rId46"/>
    <p:sldId id="319" r:id="rId47"/>
    <p:sldId id="320" r:id="rId48"/>
    <p:sldId id="321" r:id="rId49"/>
    <p:sldId id="322" r:id="rId50"/>
    <p:sldId id="323" r:id="rId51"/>
    <p:sldId id="329" r:id="rId52"/>
    <p:sldId id="314" r:id="rId53"/>
    <p:sldId id="315" r:id="rId54"/>
    <p:sldId id="316" r:id="rId55"/>
    <p:sldId id="317" r:id="rId56"/>
    <p:sldId id="318" r:id="rId57"/>
    <p:sldId id="324" r:id="rId58"/>
    <p:sldId id="275" r:id="rId59"/>
    <p:sldId id="276" r:id="rId60"/>
    <p:sldId id="277" r:id="rId61"/>
    <p:sldId id="341" r:id="rId62"/>
    <p:sldId id="334" r:id="rId63"/>
    <p:sldId id="336" r:id="rId64"/>
    <p:sldId id="335" r:id="rId65"/>
    <p:sldId id="338" r:id="rId66"/>
    <p:sldId id="339" r:id="rId67"/>
    <p:sldId id="340" r:id="rId68"/>
  </p:sldIdLst>
  <p:sldSz cx="9144000" cy="6858000" type="screen4x3"/>
  <p:notesSz cx="6858000" cy="9144000"/>
  <p:embeddedFontLst>
    <p:embeddedFont>
      <p:font typeface="Calibri" panose="020F0502020204030204" pitchFamily="34" charset="0"/>
      <p:regular r:id="rId71"/>
      <p:bold r:id="rId72"/>
      <p:italic r:id="rId73"/>
      <p:boldItalic r:id="rId74"/>
    </p:embeddedFont>
    <p:embeddedFont>
      <p:font typeface="Calibri Light" panose="020F0302020204030204" pitchFamily="34" charset="0"/>
      <p:regular r:id="rId75"/>
      <p:italic r:id="rId76"/>
    </p:embeddedFont>
    <p:embeddedFont>
      <p:font typeface="Gill Sans MT" panose="020B0502020104020203" pitchFamily="34" charset="0"/>
      <p:regular r:id="rId77"/>
      <p:bold r:id="rId78"/>
      <p:italic r:id="rId79"/>
      <p:boldItalic r:id="rId80"/>
    </p:embeddedFont>
    <p:embeddedFont>
      <p:font typeface="Roboto" panose="02000000000000000000" pitchFamily="2" charset="0"/>
      <p:regular r:id="rId81"/>
      <p:bold r:id="rId82"/>
      <p:italic r:id="rId83"/>
      <p:boldItalic r:id="rId84"/>
    </p:embeddedFont>
  </p:embeddedFontLst>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obottka, Linda" initials="SL" lastIdx="24" clrIdx="6">
    <p:extLst>
      <p:ext uri="{19B8F6BF-5375-455C-9EA6-DF929625EA0E}">
        <p15:presenceInfo xmlns:p15="http://schemas.microsoft.com/office/powerpoint/2012/main" userId="S::lindasobottka@ou.edu::f050faed-aef2-466b-bff2-bbf111f5c0ba" providerId="AD"/>
      </p:ext>
    </p:extLst>
  </p:cmAuthor>
  <p:cmAuthor id="1" name="Torguson, Kimberly" initials="TK" lastIdx="3" clrIdx="0"/>
  <p:cmAuthor id="8" name="Lord, Helle" initials="LH" lastIdx="20" clrIdx="7">
    <p:extLst>
      <p:ext uri="{19B8F6BF-5375-455C-9EA6-DF929625EA0E}">
        <p15:presenceInfo xmlns:p15="http://schemas.microsoft.com/office/powerpoint/2012/main" userId="Lord, Helle" providerId="None"/>
      </p:ext>
    </p:extLst>
  </p:cmAuthor>
  <p:cmAuthor id="2" name="Quinlan, Kristen" initials="QK" lastIdx="3" clrIdx="1"/>
  <p:cmAuthor id="3" name="Hausman, Bridgette" initials="HB" lastIdx="1" clrIdx="2">
    <p:extLst>
      <p:ext uri="{19B8F6BF-5375-455C-9EA6-DF929625EA0E}">
        <p15:presenceInfo xmlns:p15="http://schemas.microsoft.com/office/powerpoint/2012/main" userId="S-1-5-21-1181185089-2005350570-1792151419-53026" providerId="AD"/>
      </p:ext>
    </p:extLst>
  </p:cmAuthor>
  <p:cmAuthor id="4" name="Tremain, Beverly F." initials="TBF" lastIdx="5" clrIdx="3">
    <p:extLst>
      <p:ext uri="{19B8F6BF-5375-455C-9EA6-DF929625EA0E}">
        <p15:presenceInfo xmlns:p15="http://schemas.microsoft.com/office/powerpoint/2012/main" userId="Tremain, Beverly F." providerId="None"/>
      </p:ext>
    </p:extLst>
  </p:cmAuthor>
  <p:cmAuthor id="5" name="Martin, MaryAnn E." initials="MME" lastIdx="6" clrIdx="4">
    <p:extLst>
      <p:ext uri="{19B8F6BF-5375-455C-9EA6-DF929625EA0E}">
        <p15:presenceInfo xmlns:p15="http://schemas.microsoft.com/office/powerpoint/2012/main" userId="S::mas@ou.edu::99abab05-e4c3-4e08-b8d7-3fbbf1a35822" providerId="AD"/>
      </p:ext>
    </p:extLst>
  </p:cmAuthor>
  <p:cmAuthor id="6" name="Lord, Hannah L." initials="LHL" lastIdx="25" clrIdx="5">
    <p:extLst>
      <p:ext uri="{19B8F6BF-5375-455C-9EA6-DF929625EA0E}">
        <p15:presenceInfo xmlns:p15="http://schemas.microsoft.com/office/powerpoint/2012/main" userId="Lord, Hannah 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A92F"/>
    <a:srgbClr val="F2BF05"/>
    <a:srgbClr val="0066A4"/>
    <a:srgbClr val="D60C8C"/>
    <a:srgbClr val="DCEFD5"/>
    <a:srgbClr val="E6FBC9"/>
    <a:srgbClr val="4C9C2E"/>
    <a:srgbClr val="E6E6E6"/>
    <a:srgbClr val="6FAED9"/>
    <a:srgbClr val="76AEC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2"/>
    <p:restoredTop sz="82667" autoAdjust="0"/>
  </p:normalViewPr>
  <p:slideViewPr>
    <p:cSldViewPr snapToGrid="0">
      <p:cViewPr>
        <p:scale>
          <a:sx n="120" d="100"/>
          <a:sy n="120" d="100"/>
        </p:scale>
        <p:origin x="318" y="-197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font" Target="fonts/font6.fntdata"/><Relationship Id="rId84" Type="http://schemas.openxmlformats.org/officeDocument/2006/relationships/font" Target="fonts/font14.fntdata"/><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4.fntdata"/><Relationship Id="rId79" Type="http://schemas.openxmlformats.org/officeDocument/2006/relationships/font" Target="fonts/font9.fntdata"/><Relationship Id="rId87"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font" Target="fonts/font12.fntdata"/><Relationship Id="rId90" Type="http://schemas.openxmlformats.org/officeDocument/2006/relationships/tableStyles" Target="tableStyles.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openxmlformats.org/officeDocument/2006/relationships/font" Target="fonts/font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tags" Target="tags/tag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handoutMaster" Target="handoutMasters/handout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sooners.sharepoint.com/sites/SPRCCommunications/Shared%20Documents/Website%20Charts%20and%20Graphs%20-%20About%20Suicide%20-%20Scope%20of%20the%20Problem/DATA%20FILES/data%20suicide%20rates%20by%20sex%20US%202010%20to%202019%20lin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Users\SPCUser\Desktop\SPRC%20graphics\suicide%20data%20spreadsheets%202021\data%20rates%20suicide%20by%20race%20ethnicity%202010%20to%202019.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9.xml"/><Relationship Id="rId1" Type="http://schemas.microsoft.com/office/2011/relationships/chartStyle" Target="style19.xml"/><Relationship Id="rId5" Type="http://schemas.openxmlformats.org/officeDocument/2006/relationships/chartUserShapes" Target="../drawings/drawing5.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oleObject" Target="https://sooners.sharepoint.com/sites/SPRCCommunications/Shared%20Documents/Website%20Charts%20and%20Graphs%20-%20About%20Suicide%20-%20Scope%20of%20the%20Problem/DATA%20FILES/data%20suicide%20and%20homicide%20rates%20US%202010%20to%202019%20lin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3.xml"/><Relationship Id="rId1" Type="http://schemas.microsoft.com/office/2011/relationships/chartStyle" Target="style23.xml"/><Relationship Id="rId5" Type="http://schemas.openxmlformats.org/officeDocument/2006/relationships/chartUserShapes" Target="../drawings/drawing6.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1.xml"/><Relationship Id="rId1" Type="http://schemas.microsoft.com/office/2011/relationships/chartStyle" Target="style31.xml"/><Relationship Id="rId5" Type="http://schemas.openxmlformats.org/officeDocument/2006/relationships/chartUserShapes" Target="../drawings/drawing7.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5.xml"/><Relationship Id="rId1" Type="http://schemas.microsoft.com/office/2011/relationships/chartStyle" Target="style35.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Ex1.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4.xlsx"/></Relationships>
</file>

<file path=ppt/charts/_rels/chartEx2.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Microsoft_Excel_Worksheet5.xlsx"/></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'suicide rates by sex 2010 2019'!$B$1</c:f>
              <c:strCache>
                <c:ptCount val="1"/>
                <c:pt idx="0">
                  <c:v>Males </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'suicide rates by sex 2010 2019'!$A$2:$A$11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'suicide rates by sex 2010 2019'!$B$2:$B$11</c:f>
              <c:numCache>
                <c:formatCode>General</c:formatCode>
                <c:ptCount val="10"/>
                <c:pt idx="0">
                  <c:v>19.8</c:v>
                </c:pt>
                <c:pt idx="1">
                  <c:v>20</c:v>
                </c:pt>
                <c:pt idx="2">
                  <c:v>20.3</c:v>
                </c:pt>
                <c:pt idx="3">
                  <c:v>20.3</c:v>
                </c:pt>
                <c:pt idx="4">
                  <c:v>20.7</c:v>
                </c:pt>
                <c:pt idx="5">
                  <c:v>21</c:v>
                </c:pt>
                <c:pt idx="6">
                  <c:v>21.3</c:v>
                </c:pt>
                <c:pt idx="7">
                  <c:v>22.4</c:v>
                </c:pt>
                <c:pt idx="8">
                  <c:v>22.8</c:v>
                </c:pt>
                <c:pt idx="9">
                  <c:v>22.4</c:v>
                </c:pt>
              </c:numCache>
            </c:numRef>
          </c:val>
          <c:smooth val="0"/>
          <c:extLst>
            <c:ext xmlns:c16="http://schemas.microsoft.com/office/drawing/2014/chart" uri="{C3380CC4-5D6E-409C-BE32-E72D297353CC}">
              <c16:uniqueId val="{00000000-E506-3749-83CC-B155415448C7}"/>
            </c:ext>
          </c:extLst>
        </c:ser>
        <c:ser>
          <c:idx val="1"/>
          <c:order val="1"/>
          <c:tx>
            <c:strRef>
              <c:f>'suicide rates by sex 2010 2019'!$C$1</c:f>
              <c:strCache>
                <c:ptCount val="1"/>
                <c:pt idx="0">
                  <c:v>Females</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'suicide rates by sex 2010 2019'!$A$2:$A$11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'suicide rates by sex 2010 2019'!$C$2:$C$11</c:f>
              <c:numCache>
                <c:formatCode>General</c:formatCode>
                <c:ptCount val="10"/>
                <c:pt idx="0">
                  <c:v>5</c:v>
                </c:pt>
                <c:pt idx="1">
                  <c:v>5.2</c:v>
                </c:pt>
                <c:pt idx="2">
                  <c:v>5.4</c:v>
                </c:pt>
                <c:pt idx="3">
                  <c:v>5.5</c:v>
                </c:pt>
                <c:pt idx="4">
                  <c:v>5.8</c:v>
                </c:pt>
                <c:pt idx="5">
                  <c:v>6</c:v>
                </c:pt>
                <c:pt idx="6">
                  <c:v>6</c:v>
                </c:pt>
                <c:pt idx="7">
                  <c:v>6.1</c:v>
                </c:pt>
                <c:pt idx="8">
                  <c:v>6.2</c:v>
                </c:pt>
                <c:pt idx="9">
                  <c:v>6</c:v>
                </c:pt>
              </c:numCache>
            </c:numRef>
          </c:val>
          <c:smooth val="0"/>
          <c:extLst>
            <c:ext xmlns:c16="http://schemas.microsoft.com/office/drawing/2014/chart" uri="{C3380CC4-5D6E-409C-BE32-E72D297353CC}">
              <c16:uniqueId val="{00000001-E506-3749-83CC-B155415448C7}"/>
            </c:ext>
          </c:extLst>
        </c:ser>
        <c:ser>
          <c:idx val="2"/>
          <c:order val="2"/>
          <c:tx>
            <c:strRef>
              <c:f>'suicide rates by sex 2010 2019'!$D$1</c:f>
              <c:strCache>
                <c:ptCount val="1"/>
                <c:pt idx="0">
                  <c:v>Total</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'suicide rates by sex 2010 2019'!$A$2:$A$11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'suicide rates by sex 2010 2019'!$D$2:$D$11</c:f>
              <c:numCache>
                <c:formatCode>General</c:formatCode>
                <c:ptCount val="10"/>
                <c:pt idx="0">
                  <c:v>12.1</c:v>
                </c:pt>
                <c:pt idx="1">
                  <c:v>12.3</c:v>
                </c:pt>
                <c:pt idx="2">
                  <c:v>12.6</c:v>
                </c:pt>
                <c:pt idx="3">
                  <c:v>12.6</c:v>
                </c:pt>
                <c:pt idx="4">
                  <c:v>13</c:v>
                </c:pt>
                <c:pt idx="5">
                  <c:v>13.3</c:v>
                </c:pt>
                <c:pt idx="6">
                  <c:v>13.4</c:v>
                </c:pt>
                <c:pt idx="7">
                  <c:v>14</c:v>
                </c:pt>
                <c:pt idx="8">
                  <c:v>14.2</c:v>
                </c:pt>
                <c:pt idx="9">
                  <c:v>13.9</c:v>
                </c:pt>
              </c:numCache>
            </c:numRef>
          </c:val>
          <c:smooth val="0"/>
          <c:extLst>
            <c:ext xmlns:c16="http://schemas.microsoft.com/office/drawing/2014/chart" uri="{C3380CC4-5D6E-409C-BE32-E72D297353CC}">
              <c16:uniqueId val="{00000002-E506-3749-83CC-B155415448C7}"/>
            </c:ext>
          </c:extLst>
        </c:ser>
        <c:dLbls>
          <c:dLblPos val="b"/>
          <c:showLegendKey val="0"/>
          <c:showVal val="1"/>
          <c:showCatName val="0"/>
          <c:showSerName val="0"/>
          <c:showPercent val="0"/>
          <c:showBubbleSize val="0"/>
        </c:dLbls>
        <c:smooth val="0"/>
        <c:axId val="2060783248"/>
        <c:axId val="2060781168"/>
      </c:lineChart>
      <c:catAx>
        <c:axId val="2060783248"/>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60781168"/>
        <c:crosses val="autoZero"/>
        <c:auto val="1"/>
        <c:lblAlgn val="ctr"/>
        <c:lblOffset val="100"/>
        <c:noMultiLvlLbl val="0"/>
      </c:catAx>
      <c:valAx>
        <c:axId val="2060781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6078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42434827225547E-2"/>
          <c:y val="4.1357841079948984E-2"/>
          <c:w val="0.86620167544846371"/>
          <c:h val="0.81132224781635531"/>
        </c:manualLayout>
      </c:layout>
      <c:barChart>
        <c:barDir val="col"/>
        <c:grouping val="percentStacked"/>
        <c:varyColors val="0"/>
        <c:ser>
          <c:idx val="0"/>
          <c:order val="0"/>
          <c:tx>
            <c:strRef>
              <c:f>Sheet1!$B$1</c:f>
              <c:strCache>
                <c:ptCount val="1"/>
                <c:pt idx="0">
                  <c:v>Firearm</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Sheet1!$B$2:$B$5</c:f>
              <c:numCache>
                <c:formatCode>0%</c:formatCode>
                <c:ptCount val="4"/>
                <c:pt idx="0">
                  <c:v>0.25</c:v>
                </c:pt>
                <c:pt idx="1">
                  <c:v>0.31</c:v>
                </c:pt>
                <c:pt idx="2">
                  <c:v>0.33</c:v>
                </c:pt>
                <c:pt idx="3">
                  <c:v>0.36</c:v>
                </c:pt>
              </c:numCache>
            </c:numRef>
          </c:val>
          <c:extLst>
            <c:ext xmlns:c16="http://schemas.microsoft.com/office/drawing/2014/chart" uri="{C3380CC4-5D6E-409C-BE32-E72D297353CC}">
              <c16:uniqueId val="{00000000-0CAE-264D-907D-3EF4B115A879}"/>
            </c:ext>
          </c:extLst>
        </c:ser>
        <c:ser>
          <c:idx val="1"/>
          <c:order val="1"/>
          <c:tx>
            <c:strRef>
              <c:f>Sheet1!$C$1</c:f>
              <c:strCache>
                <c:ptCount val="1"/>
                <c:pt idx="0">
                  <c:v>Poisoning</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Sheet1!$C$2:$C$5</c:f>
              <c:numCache>
                <c:formatCode>0%</c:formatCode>
                <c:ptCount val="4"/>
                <c:pt idx="0">
                  <c:v>0.18</c:v>
                </c:pt>
                <c:pt idx="1">
                  <c:v>0.2</c:v>
                </c:pt>
                <c:pt idx="2">
                  <c:v>0.32</c:v>
                </c:pt>
                <c:pt idx="3">
                  <c:v>0.36</c:v>
                </c:pt>
              </c:numCache>
            </c:numRef>
          </c:val>
          <c:extLst>
            <c:ext xmlns:c16="http://schemas.microsoft.com/office/drawing/2014/chart" uri="{C3380CC4-5D6E-409C-BE32-E72D297353CC}">
              <c16:uniqueId val="{00000001-0CAE-264D-907D-3EF4B115A879}"/>
            </c:ext>
          </c:extLst>
        </c:ser>
        <c:ser>
          <c:idx val="2"/>
          <c:order val="2"/>
          <c:tx>
            <c:strRef>
              <c:f>Sheet1!$D$1</c:f>
              <c:strCache>
                <c:ptCount val="1"/>
                <c:pt idx="0">
                  <c:v>Suffocation</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Sheet1!$D$2:$D$5</c:f>
              <c:numCache>
                <c:formatCode>0%</c:formatCode>
                <c:ptCount val="4"/>
                <c:pt idx="0">
                  <c:v>0.45</c:v>
                </c:pt>
                <c:pt idx="1">
                  <c:v>0.36</c:v>
                </c:pt>
                <c:pt idx="2">
                  <c:v>0.22</c:v>
                </c:pt>
                <c:pt idx="3">
                  <c:v>0.15</c:v>
                </c:pt>
              </c:numCache>
            </c:numRef>
          </c:val>
          <c:extLst>
            <c:ext xmlns:c16="http://schemas.microsoft.com/office/drawing/2014/chart" uri="{C3380CC4-5D6E-409C-BE32-E72D297353CC}">
              <c16:uniqueId val="{00000002-0CAE-264D-907D-3EF4B115A879}"/>
            </c:ext>
          </c:extLst>
        </c:ser>
        <c:ser>
          <c:idx val="3"/>
          <c:order val="3"/>
          <c:tx>
            <c:strRef>
              <c:f>Sheet1!$E$1</c:f>
              <c:strCache>
                <c:ptCount val="1"/>
                <c:pt idx="0">
                  <c:v>All Others </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Sheet1!$E$2:$E$5</c:f>
              <c:numCache>
                <c:formatCode>0%</c:formatCode>
                <c:ptCount val="4"/>
                <c:pt idx="0">
                  <c:v>0.12</c:v>
                </c:pt>
                <c:pt idx="1">
                  <c:v>0.14000000000000001</c:v>
                </c:pt>
                <c:pt idx="2">
                  <c:v>0.14000000000000001</c:v>
                </c:pt>
                <c:pt idx="3">
                  <c:v>0.13</c:v>
                </c:pt>
              </c:numCache>
            </c:numRef>
          </c:val>
          <c:extLst>
            <c:ext xmlns:c16="http://schemas.microsoft.com/office/drawing/2014/chart" uri="{C3380CC4-5D6E-409C-BE32-E72D297353CC}">
              <c16:uniqueId val="{00000004-0CAE-264D-907D-3EF4B115A879}"/>
            </c:ext>
          </c:extLst>
        </c:ser>
        <c:dLbls>
          <c:dLblPos val="ctr"/>
          <c:showLegendKey val="0"/>
          <c:showVal val="1"/>
          <c:showCatName val="0"/>
          <c:showSerName val="0"/>
          <c:showPercent val="0"/>
          <c:showBubbleSize val="0"/>
        </c:dLbls>
        <c:gapWidth val="100"/>
        <c:overlap val="100"/>
        <c:axId val="1856780944"/>
        <c:axId val="1856463696"/>
      </c:barChart>
      <c:catAx>
        <c:axId val="185678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856463696"/>
        <c:crosses val="autoZero"/>
        <c:auto val="1"/>
        <c:lblAlgn val="ctr"/>
        <c:lblOffset val="100"/>
        <c:noMultiLvlLbl val="0"/>
      </c:catAx>
      <c:valAx>
        <c:axId val="185646369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Roboto" panose="02000000000000000000" pitchFamily="2" charset="0"/>
                <a:ea typeface="Roboto" panose="02000000000000000000" pitchFamily="2" charset="0"/>
                <a:cs typeface="+mn-cs"/>
              </a:defRPr>
            </a:pPr>
            <a:endParaRPr lang="en-US"/>
          </a:p>
        </c:txPr>
        <c:crossAx val="1856780944"/>
        <c:crosses val="autoZero"/>
        <c:crossBetween val="between"/>
      </c:valAx>
      <c:spPr>
        <a:noFill/>
        <a:ln w="0">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American Indian or Alaska Native</c:v>
                </c:pt>
              </c:strCache>
            </c:strRef>
          </c:tx>
          <c:spPr>
            <a:ln w="28575" cap="rnd">
              <a:solidFill>
                <a:srgbClr val="0066A4"/>
              </a:solidFill>
              <a:round/>
            </a:ln>
            <a:effectLst/>
          </c:spPr>
          <c:marker>
            <c:symbol val="none"/>
          </c:marker>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Sheet1!$B$2:$K$2</c:f>
              <c:numCache>
                <c:formatCode>General</c:formatCode>
                <c:ptCount val="10"/>
                <c:pt idx="0">
                  <c:v>16.899999999999999</c:v>
                </c:pt>
                <c:pt idx="1">
                  <c:v>16.399999999999999</c:v>
                </c:pt>
                <c:pt idx="2">
                  <c:v>17.100000000000001</c:v>
                </c:pt>
                <c:pt idx="3">
                  <c:v>18.100000000000001</c:v>
                </c:pt>
                <c:pt idx="4">
                  <c:v>17.7</c:v>
                </c:pt>
                <c:pt idx="5">
                  <c:v>19.899999999999999</c:v>
                </c:pt>
                <c:pt idx="6">
                  <c:v>21.4</c:v>
                </c:pt>
                <c:pt idx="7">
                  <c:v>22.1</c:v>
                </c:pt>
                <c:pt idx="8">
                  <c:v>22.1</c:v>
                </c:pt>
                <c:pt idx="9">
                  <c:v>22.2</c:v>
                </c:pt>
              </c:numCache>
            </c:numRef>
          </c:val>
          <c:smooth val="0"/>
          <c:extLst>
            <c:ext xmlns:c16="http://schemas.microsoft.com/office/drawing/2014/chart" uri="{C3380CC4-5D6E-409C-BE32-E72D297353CC}">
              <c16:uniqueId val="{00000000-6FAC-DF47-9603-5D8EC1C554F9}"/>
            </c:ext>
          </c:extLst>
        </c:ser>
        <c:ser>
          <c:idx val="1"/>
          <c:order val="1"/>
          <c:tx>
            <c:strRef>
              <c:f>Sheet1!$A$3</c:f>
              <c:strCache>
                <c:ptCount val="1"/>
                <c:pt idx="0">
                  <c:v>Asian or Pacific Islander</c:v>
                </c:pt>
              </c:strCache>
            </c:strRef>
          </c:tx>
          <c:spPr>
            <a:ln w="28575" cap="rnd">
              <a:solidFill>
                <a:srgbClr val="D60C8C"/>
              </a:solidFill>
              <a:round/>
            </a:ln>
            <a:effectLst/>
          </c:spPr>
          <c:marker>
            <c:symbol val="none"/>
          </c:marker>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Sheet1!$B$3:$K$3</c:f>
              <c:numCache>
                <c:formatCode>General</c:formatCode>
                <c:ptCount val="10"/>
                <c:pt idx="0">
                  <c:v>6.2</c:v>
                </c:pt>
                <c:pt idx="1">
                  <c:v>6</c:v>
                </c:pt>
                <c:pt idx="2">
                  <c:v>6.3</c:v>
                </c:pt>
                <c:pt idx="3">
                  <c:v>5.9</c:v>
                </c:pt>
                <c:pt idx="4">
                  <c:v>6.1</c:v>
                </c:pt>
                <c:pt idx="5">
                  <c:v>6.5</c:v>
                </c:pt>
                <c:pt idx="6">
                  <c:v>6.8</c:v>
                </c:pt>
                <c:pt idx="7">
                  <c:v>6.8</c:v>
                </c:pt>
                <c:pt idx="8">
                  <c:v>7</c:v>
                </c:pt>
                <c:pt idx="9">
                  <c:v>7.1</c:v>
                </c:pt>
              </c:numCache>
            </c:numRef>
          </c:val>
          <c:smooth val="0"/>
          <c:extLst>
            <c:ext xmlns:c16="http://schemas.microsoft.com/office/drawing/2014/chart" uri="{C3380CC4-5D6E-409C-BE32-E72D297353CC}">
              <c16:uniqueId val="{00000001-6FAC-DF47-9603-5D8EC1C554F9}"/>
            </c:ext>
          </c:extLst>
        </c:ser>
        <c:ser>
          <c:idx val="2"/>
          <c:order val="2"/>
          <c:tx>
            <c:strRef>
              <c:f>Sheet1!$A$4</c:f>
              <c:strCache>
                <c:ptCount val="1"/>
                <c:pt idx="0">
                  <c:v>Black or African American</c:v>
                </c:pt>
              </c:strCache>
            </c:strRef>
          </c:tx>
          <c:spPr>
            <a:ln w="28575" cap="rnd">
              <a:solidFill>
                <a:schemeClr val="tx2">
                  <a:lumMod val="60000"/>
                  <a:lumOff val="40000"/>
                </a:schemeClr>
              </a:solidFill>
              <a:round/>
            </a:ln>
            <a:effectLst/>
          </c:spPr>
          <c:marker>
            <c:symbol val="none"/>
          </c:marker>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Sheet1!$B$4:$K$4</c:f>
              <c:numCache>
                <c:formatCode>General</c:formatCode>
                <c:ptCount val="10"/>
                <c:pt idx="0">
                  <c:v>5.4</c:v>
                </c:pt>
                <c:pt idx="1">
                  <c:v>5.5</c:v>
                </c:pt>
                <c:pt idx="2">
                  <c:v>5.8</c:v>
                </c:pt>
                <c:pt idx="3">
                  <c:v>5.6</c:v>
                </c:pt>
                <c:pt idx="4">
                  <c:v>5.7</c:v>
                </c:pt>
                <c:pt idx="5">
                  <c:v>5.8</c:v>
                </c:pt>
                <c:pt idx="6">
                  <c:v>6.3</c:v>
                </c:pt>
                <c:pt idx="7">
                  <c:v>6.9</c:v>
                </c:pt>
                <c:pt idx="8">
                  <c:v>7.2</c:v>
                </c:pt>
                <c:pt idx="9">
                  <c:v>7.4</c:v>
                </c:pt>
              </c:numCache>
            </c:numRef>
          </c:val>
          <c:smooth val="0"/>
          <c:extLst>
            <c:ext xmlns:c16="http://schemas.microsoft.com/office/drawing/2014/chart" uri="{C3380CC4-5D6E-409C-BE32-E72D297353CC}">
              <c16:uniqueId val="{00000002-6FAC-DF47-9603-5D8EC1C554F9}"/>
            </c:ext>
          </c:extLst>
        </c:ser>
        <c:ser>
          <c:idx val="3"/>
          <c:order val="3"/>
          <c:tx>
            <c:strRef>
              <c:f>Sheet1!$A$5</c:f>
              <c:strCache>
                <c:ptCount val="1"/>
                <c:pt idx="0">
                  <c:v>White</c:v>
                </c:pt>
              </c:strCache>
            </c:strRef>
          </c:tx>
          <c:spPr>
            <a:ln w="28575" cap="rnd">
              <a:solidFill>
                <a:srgbClr val="4C9C2E"/>
              </a:solidFill>
              <a:round/>
            </a:ln>
            <a:effectLst/>
          </c:spPr>
          <c:marker>
            <c:symbol val="none"/>
          </c:marker>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Sheet1!$B$5:$K$5</c:f>
              <c:numCache>
                <c:formatCode>General</c:formatCode>
                <c:ptCount val="10"/>
                <c:pt idx="0">
                  <c:v>14.9</c:v>
                </c:pt>
                <c:pt idx="1">
                  <c:v>15.4</c:v>
                </c:pt>
                <c:pt idx="2">
                  <c:v>15.7</c:v>
                </c:pt>
                <c:pt idx="3">
                  <c:v>15.9</c:v>
                </c:pt>
                <c:pt idx="4">
                  <c:v>16.399999999999999</c:v>
                </c:pt>
                <c:pt idx="5">
                  <c:v>17</c:v>
                </c:pt>
                <c:pt idx="6">
                  <c:v>17</c:v>
                </c:pt>
                <c:pt idx="7">
                  <c:v>17.8</c:v>
                </c:pt>
                <c:pt idx="8">
                  <c:v>18</c:v>
                </c:pt>
                <c:pt idx="9">
                  <c:v>17.5</c:v>
                </c:pt>
              </c:numCache>
            </c:numRef>
          </c:val>
          <c:smooth val="0"/>
          <c:extLst>
            <c:ext xmlns:c16="http://schemas.microsoft.com/office/drawing/2014/chart" uri="{C3380CC4-5D6E-409C-BE32-E72D297353CC}">
              <c16:uniqueId val="{00000003-6FAC-DF47-9603-5D8EC1C554F9}"/>
            </c:ext>
          </c:extLst>
        </c:ser>
        <c:ser>
          <c:idx val="4"/>
          <c:order val="4"/>
          <c:tx>
            <c:strRef>
              <c:f>Sheet1!$A$6</c:f>
              <c:strCache>
                <c:ptCount val="1"/>
                <c:pt idx="0">
                  <c:v>Hispanic</c:v>
                </c:pt>
              </c:strCache>
            </c:strRef>
          </c:tx>
          <c:spPr>
            <a:ln w="28575" cap="rnd">
              <a:solidFill>
                <a:schemeClr val="bg2">
                  <a:lumMod val="60000"/>
                  <a:lumOff val="40000"/>
                </a:schemeClr>
              </a:solidFill>
              <a:round/>
            </a:ln>
            <a:effectLst/>
          </c:spPr>
          <c:marker>
            <c:symbol val="none"/>
          </c:marker>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Sheet1!$B$6:$K$6</c:f>
              <c:numCache>
                <c:formatCode>General</c:formatCode>
                <c:ptCount val="10"/>
                <c:pt idx="0">
                  <c:v>5.8</c:v>
                </c:pt>
                <c:pt idx="1">
                  <c:v>5.7</c:v>
                </c:pt>
                <c:pt idx="2">
                  <c:v>5.8</c:v>
                </c:pt>
                <c:pt idx="3">
                  <c:v>5.7</c:v>
                </c:pt>
                <c:pt idx="4">
                  <c:v>6.3</c:v>
                </c:pt>
                <c:pt idx="5">
                  <c:v>6.2</c:v>
                </c:pt>
                <c:pt idx="6">
                  <c:v>6.7</c:v>
                </c:pt>
                <c:pt idx="7">
                  <c:v>6.9</c:v>
                </c:pt>
                <c:pt idx="8">
                  <c:v>7.4</c:v>
                </c:pt>
                <c:pt idx="9">
                  <c:v>7.3</c:v>
                </c:pt>
              </c:numCache>
            </c:numRef>
          </c:val>
          <c:smooth val="0"/>
          <c:extLst>
            <c:ext xmlns:c16="http://schemas.microsoft.com/office/drawing/2014/chart" uri="{C3380CC4-5D6E-409C-BE32-E72D297353CC}">
              <c16:uniqueId val="{00000004-6FAC-DF47-9603-5D8EC1C554F9}"/>
            </c:ext>
          </c:extLst>
        </c:ser>
        <c:ser>
          <c:idx val="5"/>
          <c:order val="5"/>
          <c:tx>
            <c:strRef>
              <c:f>Sheet1!$A$7</c:f>
              <c:strCache>
                <c:ptCount val="1"/>
                <c:pt idx="0">
                  <c:v>Overall U.S.</c:v>
                </c:pt>
              </c:strCache>
            </c:strRef>
          </c:tx>
          <c:spPr>
            <a:ln w="28575" cap="rnd">
              <a:solidFill>
                <a:schemeClr val="accent1"/>
              </a:solidFill>
              <a:round/>
            </a:ln>
            <a:effectLst/>
          </c:spPr>
          <c:marker>
            <c:symbol val="none"/>
          </c:marker>
          <c:cat>
            <c:numRef>
              <c:f>Sheet1!$B$1:$K$1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Sheet1!$B$7:$K$7</c:f>
              <c:numCache>
                <c:formatCode>General</c:formatCode>
                <c:ptCount val="10"/>
                <c:pt idx="0">
                  <c:v>12.1</c:v>
                </c:pt>
                <c:pt idx="1">
                  <c:v>12.3</c:v>
                </c:pt>
                <c:pt idx="2">
                  <c:v>12.6</c:v>
                </c:pt>
                <c:pt idx="3">
                  <c:v>12.6</c:v>
                </c:pt>
                <c:pt idx="4">
                  <c:v>13</c:v>
                </c:pt>
                <c:pt idx="5">
                  <c:v>13.3</c:v>
                </c:pt>
                <c:pt idx="6">
                  <c:v>13.4</c:v>
                </c:pt>
                <c:pt idx="7">
                  <c:v>14</c:v>
                </c:pt>
                <c:pt idx="8">
                  <c:v>14.2</c:v>
                </c:pt>
                <c:pt idx="9">
                  <c:v>13.9</c:v>
                </c:pt>
              </c:numCache>
            </c:numRef>
          </c:val>
          <c:smooth val="0"/>
          <c:extLst>
            <c:ext xmlns:c16="http://schemas.microsoft.com/office/drawing/2014/chart" uri="{C3380CC4-5D6E-409C-BE32-E72D297353CC}">
              <c16:uniqueId val="{00000005-6FAC-DF47-9603-5D8EC1C554F9}"/>
            </c:ext>
          </c:extLst>
        </c:ser>
        <c:dLbls>
          <c:showLegendKey val="0"/>
          <c:showVal val="0"/>
          <c:showCatName val="0"/>
          <c:showSerName val="0"/>
          <c:showPercent val="0"/>
          <c:showBubbleSize val="0"/>
        </c:dLbls>
        <c:smooth val="0"/>
        <c:axId val="1363640032"/>
        <c:axId val="1646307792"/>
      </c:lineChart>
      <c:catAx>
        <c:axId val="136364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crossAx val="1646307792"/>
        <c:crosses val="autoZero"/>
        <c:auto val="1"/>
        <c:lblAlgn val="ctr"/>
        <c:lblOffset val="100"/>
        <c:noMultiLvlLbl val="0"/>
      </c:catAx>
      <c:valAx>
        <c:axId val="164630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363640032"/>
        <c:crosses val="autoZero"/>
        <c:crossBetween val="between"/>
      </c:valAx>
      <c:spPr>
        <a:noFill/>
        <a:ln>
          <a:noFill/>
        </a:ln>
        <a:effectLst/>
      </c:spPr>
    </c:plotArea>
    <c:legend>
      <c:legendPos val="b"/>
      <c:layout>
        <c:manualLayout>
          <c:xMode val="edge"/>
          <c:yMode val="edge"/>
          <c:x val="6.4907612166160519E-2"/>
          <c:y val="0.89191992937323239"/>
          <c:w val="0.82618005207146272"/>
          <c:h val="9.09625143488701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755461520588912E-2"/>
          <c:y val="1.7679272931780281E-2"/>
          <c:w val="0.94324453847941114"/>
          <c:h val="0.83183067247128395"/>
        </c:manualLayout>
      </c:layout>
      <c:barChart>
        <c:barDir val="col"/>
        <c:grouping val="clustered"/>
        <c:varyColors val="0"/>
        <c:ser>
          <c:idx val="0"/>
          <c:order val="0"/>
          <c:tx>
            <c:strRef>
              <c:f>Sheet1!$F$2</c:f>
              <c:strCache>
                <c:ptCount val="1"/>
                <c:pt idx="0">
                  <c:v>Serious Thoughts of Suicide</c:v>
                </c:pt>
              </c:strCache>
            </c:strRef>
          </c:tx>
          <c:spPr>
            <a:solidFill>
              <a:schemeClr val="tx2"/>
            </a:solidFill>
            <a:ln>
              <a:solidFill>
                <a:schemeClr val="tx2"/>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Sheet1!$G$1:$L$1</c:f>
              <c:strCache>
                <c:ptCount val="6"/>
                <c:pt idx="0">
                  <c:v>AI/AN*</c:v>
                </c:pt>
                <c:pt idx="1">
                  <c:v>Black</c:v>
                </c:pt>
                <c:pt idx="2">
                  <c:v>Hispanic</c:v>
                </c:pt>
                <c:pt idx="3">
                  <c:v>Asian</c:v>
                </c:pt>
                <c:pt idx="4">
                  <c:v>NHOPI**</c:v>
                </c:pt>
                <c:pt idx="5">
                  <c:v>White</c:v>
                </c:pt>
              </c:strCache>
            </c:strRef>
          </c:cat>
          <c:val>
            <c:numRef>
              <c:f>Sheet1!$G$2:$L$2</c:f>
              <c:numCache>
                <c:formatCode>General</c:formatCode>
                <c:ptCount val="6"/>
                <c:pt idx="0">
                  <c:v>5.0999999999999996</c:v>
                </c:pt>
                <c:pt idx="1">
                  <c:v>4</c:v>
                </c:pt>
                <c:pt idx="2">
                  <c:v>5</c:v>
                </c:pt>
                <c:pt idx="3">
                  <c:v>3.6</c:v>
                </c:pt>
                <c:pt idx="4">
                  <c:v>2.2999999999999998</c:v>
                </c:pt>
                <c:pt idx="5">
                  <c:v>5</c:v>
                </c:pt>
              </c:numCache>
            </c:numRef>
          </c:val>
          <c:extLst>
            <c:ext xmlns:c16="http://schemas.microsoft.com/office/drawing/2014/chart" uri="{C3380CC4-5D6E-409C-BE32-E72D297353CC}">
              <c16:uniqueId val="{00000000-2850-4907-AF89-D7C1454B80AF}"/>
            </c:ext>
          </c:extLst>
        </c:ser>
        <c:ser>
          <c:idx val="1"/>
          <c:order val="1"/>
          <c:tx>
            <c:strRef>
              <c:f>Sheet1!$F$3</c:f>
              <c:strCache>
                <c:ptCount val="1"/>
                <c:pt idx="0">
                  <c:v>Suicide Attempt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Sheet1!$G$1:$L$1</c:f>
              <c:strCache>
                <c:ptCount val="6"/>
                <c:pt idx="0">
                  <c:v>AI/AN*</c:v>
                </c:pt>
                <c:pt idx="1">
                  <c:v>Black</c:v>
                </c:pt>
                <c:pt idx="2">
                  <c:v>Hispanic</c:v>
                </c:pt>
                <c:pt idx="3">
                  <c:v>Asian</c:v>
                </c:pt>
                <c:pt idx="4">
                  <c:v>NHOPI**</c:v>
                </c:pt>
                <c:pt idx="5">
                  <c:v>White</c:v>
                </c:pt>
              </c:strCache>
            </c:strRef>
          </c:cat>
          <c:val>
            <c:numRef>
              <c:f>Sheet1!$G$3:$L$3</c:f>
              <c:numCache>
                <c:formatCode>General</c:formatCode>
                <c:ptCount val="6"/>
                <c:pt idx="0">
                  <c:v>0.5</c:v>
                </c:pt>
                <c:pt idx="1">
                  <c:v>0.8</c:v>
                </c:pt>
                <c:pt idx="2">
                  <c:v>0.6</c:v>
                </c:pt>
                <c:pt idx="3">
                  <c:v>0.4</c:v>
                </c:pt>
                <c:pt idx="4">
                  <c:v>0.4</c:v>
                </c:pt>
                <c:pt idx="5">
                  <c:v>0.5</c:v>
                </c:pt>
              </c:numCache>
            </c:numRef>
          </c:val>
          <c:extLst>
            <c:ext xmlns:c16="http://schemas.microsoft.com/office/drawing/2014/chart" uri="{C3380CC4-5D6E-409C-BE32-E72D297353CC}">
              <c16:uniqueId val="{00000001-2850-4907-AF89-D7C1454B80AF}"/>
            </c:ext>
          </c:extLst>
        </c:ser>
        <c:dLbls>
          <c:showLegendKey val="0"/>
          <c:showVal val="0"/>
          <c:showCatName val="0"/>
          <c:showSerName val="0"/>
          <c:showPercent val="0"/>
          <c:showBubbleSize val="0"/>
        </c:dLbls>
        <c:gapWidth val="219"/>
        <c:overlap val="-27"/>
        <c:axId val="801235903"/>
        <c:axId val="801236735"/>
      </c:barChart>
      <c:catAx>
        <c:axId val="801235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crossAx val="801236735"/>
        <c:crosses val="autoZero"/>
        <c:auto val="1"/>
        <c:lblAlgn val="ctr"/>
        <c:lblOffset val="100"/>
        <c:noMultiLvlLbl val="0"/>
      </c:catAx>
      <c:valAx>
        <c:axId val="8012367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crossAx val="801235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3"/>
          </a:solidFill>
          <a:latin typeface="Roboto" panose="02000000000000000000" pitchFamily="2" charset="0"/>
          <a:ea typeface="Roboto" panose="02000000000000000000"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Sheet1!$A$2</c:f>
              <c:strCache>
                <c:ptCount val="1"/>
                <c:pt idx="0">
                  <c:v>Seriously Considered Attempting Suicide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Overall U.S.</c:v>
                </c:pt>
                <c:pt idx="1">
                  <c:v>AI/AN</c:v>
                </c:pt>
                <c:pt idx="2">
                  <c:v>Asian</c:v>
                </c:pt>
                <c:pt idx="3">
                  <c:v>Black</c:v>
                </c:pt>
                <c:pt idx="4">
                  <c:v>Hispanic</c:v>
                </c:pt>
                <c:pt idx="5">
                  <c:v>White</c:v>
                </c:pt>
                <c:pt idx="6">
                  <c:v>Multiple Race</c:v>
                </c:pt>
              </c:strCache>
            </c:strRef>
          </c:cat>
          <c:val>
            <c:numRef>
              <c:f>Sheet1!$B$2:$H$2</c:f>
              <c:numCache>
                <c:formatCode>General</c:formatCode>
                <c:ptCount val="7"/>
                <c:pt idx="0">
                  <c:v>18.8</c:v>
                </c:pt>
                <c:pt idx="1">
                  <c:v>34.700000000000003</c:v>
                </c:pt>
                <c:pt idx="2">
                  <c:v>19.7</c:v>
                </c:pt>
                <c:pt idx="3">
                  <c:v>16.899999999999999</c:v>
                </c:pt>
                <c:pt idx="4">
                  <c:v>17.2</c:v>
                </c:pt>
                <c:pt idx="5">
                  <c:v>19.100000000000001</c:v>
                </c:pt>
                <c:pt idx="6">
                  <c:v>25.7</c:v>
                </c:pt>
              </c:numCache>
            </c:numRef>
          </c:val>
          <c:extLst>
            <c:ext xmlns:c16="http://schemas.microsoft.com/office/drawing/2014/chart" uri="{C3380CC4-5D6E-409C-BE32-E72D297353CC}">
              <c16:uniqueId val="{00000000-ECC4-444F-9E94-579C147EDE21}"/>
            </c:ext>
          </c:extLst>
        </c:ser>
        <c:ser>
          <c:idx val="1"/>
          <c:order val="1"/>
          <c:tx>
            <c:strRef>
              <c:f>Sheet1!$A$3</c:f>
              <c:strCache>
                <c:ptCount val="1"/>
                <c:pt idx="0">
                  <c:v>Made a Suicide Plan</c:v>
                </c:pt>
              </c:strCache>
            </c:strRef>
          </c:tx>
          <c:spPr>
            <a:solidFill>
              <a:srgbClr val="49A9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Overall U.S.</c:v>
                </c:pt>
                <c:pt idx="1">
                  <c:v>AI/AN</c:v>
                </c:pt>
                <c:pt idx="2">
                  <c:v>Asian</c:v>
                </c:pt>
                <c:pt idx="3">
                  <c:v>Black</c:v>
                </c:pt>
                <c:pt idx="4">
                  <c:v>Hispanic</c:v>
                </c:pt>
                <c:pt idx="5">
                  <c:v>White</c:v>
                </c:pt>
                <c:pt idx="6">
                  <c:v>Multiple Race</c:v>
                </c:pt>
              </c:strCache>
            </c:strRef>
          </c:cat>
          <c:val>
            <c:numRef>
              <c:f>Sheet1!$B$3:$H$3</c:f>
              <c:numCache>
                <c:formatCode>General</c:formatCode>
                <c:ptCount val="7"/>
                <c:pt idx="0">
                  <c:v>15.7</c:v>
                </c:pt>
                <c:pt idx="1">
                  <c:v>24.2</c:v>
                </c:pt>
                <c:pt idx="2">
                  <c:v>16.100000000000001</c:v>
                </c:pt>
                <c:pt idx="3">
                  <c:v>15</c:v>
                </c:pt>
                <c:pt idx="4">
                  <c:v>14.7</c:v>
                </c:pt>
                <c:pt idx="5">
                  <c:v>15.7</c:v>
                </c:pt>
                <c:pt idx="6">
                  <c:v>22.3</c:v>
                </c:pt>
              </c:numCache>
            </c:numRef>
          </c:val>
          <c:extLst>
            <c:ext xmlns:c16="http://schemas.microsoft.com/office/drawing/2014/chart" uri="{C3380CC4-5D6E-409C-BE32-E72D297353CC}">
              <c16:uniqueId val="{00000001-ECC4-444F-9E94-579C147EDE21}"/>
            </c:ext>
          </c:extLst>
        </c:ser>
        <c:ser>
          <c:idx val="2"/>
          <c:order val="2"/>
          <c:tx>
            <c:strRef>
              <c:f>Sheet1!$A$4</c:f>
              <c:strCache>
                <c:ptCount val="1"/>
                <c:pt idx="0">
                  <c:v>Attempted Suicide</c:v>
                </c:pt>
              </c:strCache>
            </c:strRef>
          </c:tx>
          <c:spPr>
            <a:solidFill>
              <a:srgbClr val="4B4B4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Overall U.S.</c:v>
                </c:pt>
                <c:pt idx="1">
                  <c:v>AI/AN</c:v>
                </c:pt>
                <c:pt idx="2">
                  <c:v>Asian</c:v>
                </c:pt>
                <c:pt idx="3">
                  <c:v>Black</c:v>
                </c:pt>
                <c:pt idx="4">
                  <c:v>Hispanic</c:v>
                </c:pt>
                <c:pt idx="5">
                  <c:v>White</c:v>
                </c:pt>
                <c:pt idx="6">
                  <c:v>Multiple Race</c:v>
                </c:pt>
              </c:strCache>
            </c:strRef>
          </c:cat>
          <c:val>
            <c:numRef>
              <c:f>Sheet1!$B$4:$H$4</c:f>
              <c:numCache>
                <c:formatCode>General</c:formatCode>
                <c:ptCount val="7"/>
                <c:pt idx="0">
                  <c:v>8.9</c:v>
                </c:pt>
                <c:pt idx="1">
                  <c:v>25.5</c:v>
                </c:pt>
                <c:pt idx="2">
                  <c:v>7.7</c:v>
                </c:pt>
                <c:pt idx="3">
                  <c:v>11.8</c:v>
                </c:pt>
                <c:pt idx="4">
                  <c:v>8.9</c:v>
                </c:pt>
                <c:pt idx="5">
                  <c:v>7.9</c:v>
                </c:pt>
                <c:pt idx="6">
                  <c:v>12.9</c:v>
                </c:pt>
              </c:numCache>
            </c:numRef>
          </c:val>
          <c:extLst>
            <c:ext xmlns:c16="http://schemas.microsoft.com/office/drawing/2014/chart" uri="{C3380CC4-5D6E-409C-BE32-E72D297353CC}">
              <c16:uniqueId val="{00000002-ECC4-444F-9E94-579C147EDE21}"/>
            </c:ext>
          </c:extLst>
        </c:ser>
        <c:ser>
          <c:idx val="3"/>
          <c:order val="3"/>
          <c:tx>
            <c:strRef>
              <c:f>Sheet1!$A$5</c:f>
              <c:strCache>
                <c:ptCount val="1"/>
                <c:pt idx="0">
                  <c:v>Suicide Attempt Requiring Treatment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Sheet1!$B$1:$H$1</c:f>
              <c:strCache>
                <c:ptCount val="7"/>
                <c:pt idx="0">
                  <c:v>Overall U.S.</c:v>
                </c:pt>
                <c:pt idx="1">
                  <c:v>AI/AN</c:v>
                </c:pt>
                <c:pt idx="2">
                  <c:v>Asian</c:v>
                </c:pt>
                <c:pt idx="3">
                  <c:v>Black</c:v>
                </c:pt>
                <c:pt idx="4">
                  <c:v>Hispanic</c:v>
                </c:pt>
                <c:pt idx="5">
                  <c:v>White</c:v>
                </c:pt>
                <c:pt idx="6">
                  <c:v>Multiple Race</c:v>
                </c:pt>
              </c:strCache>
            </c:strRef>
          </c:cat>
          <c:val>
            <c:numRef>
              <c:f>Sheet1!$B$5:$H$5</c:f>
              <c:numCache>
                <c:formatCode>General</c:formatCode>
                <c:ptCount val="7"/>
                <c:pt idx="0">
                  <c:v>2.5</c:v>
                </c:pt>
                <c:pt idx="2">
                  <c:v>1.7</c:v>
                </c:pt>
                <c:pt idx="3">
                  <c:v>3.3</c:v>
                </c:pt>
                <c:pt idx="4">
                  <c:v>3</c:v>
                </c:pt>
                <c:pt idx="5">
                  <c:v>2.1</c:v>
                </c:pt>
                <c:pt idx="6">
                  <c:v>4.0999999999999996</c:v>
                </c:pt>
              </c:numCache>
            </c:numRef>
          </c:val>
          <c:extLst>
            <c:ext xmlns:c16="http://schemas.microsoft.com/office/drawing/2014/chart" uri="{C3380CC4-5D6E-409C-BE32-E72D297353CC}">
              <c16:uniqueId val="{00000003-ECC4-444F-9E94-579C147EDE21}"/>
            </c:ext>
          </c:extLst>
        </c:ser>
        <c:dLbls>
          <c:showLegendKey val="0"/>
          <c:showVal val="0"/>
          <c:showCatName val="0"/>
          <c:showSerName val="0"/>
          <c:showPercent val="0"/>
          <c:showBubbleSize val="0"/>
        </c:dLbls>
        <c:gapWidth val="219"/>
        <c:overlap val="-27"/>
        <c:axId val="2048255088"/>
        <c:axId val="2048254256"/>
      </c:barChart>
      <c:catAx>
        <c:axId val="204825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48254256"/>
        <c:crosses val="autoZero"/>
        <c:auto val="1"/>
        <c:lblAlgn val="ctr"/>
        <c:lblOffset val="100"/>
        <c:noMultiLvlLbl val="0"/>
      </c:catAx>
      <c:valAx>
        <c:axId val="2048254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48255088"/>
        <c:crosses val="autoZero"/>
        <c:crossBetween val="between"/>
      </c:valAx>
      <c:spPr>
        <a:noFill/>
        <a:ln>
          <a:noFill/>
        </a:ln>
        <a:effectLst/>
      </c:spPr>
    </c:plotArea>
    <c:legend>
      <c:legendPos val="b"/>
      <c:layout>
        <c:manualLayout>
          <c:xMode val="edge"/>
          <c:yMode val="edge"/>
          <c:x val="9.0480432125919788E-2"/>
          <c:y val="0.8821362221961988"/>
          <c:w val="0.84158144028759485"/>
          <c:h val="0.1008018009565902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6459527899794E-2"/>
          <c:y val="3.0991751579703044E-2"/>
          <c:w val="0.93336464877251024"/>
          <c:h val="0.90364870749754145"/>
        </c:manualLayout>
      </c:layout>
      <c:lineChart>
        <c:grouping val="standard"/>
        <c:varyColors val="0"/>
        <c:ser>
          <c:idx val="0"/>
          <c:order val="0"/>
          <c:tx>
            <c:strRef>
              <c:f>'Underlying Cause of Death, 1999'!$H$2</c:f>
              <c:strCache>
                <c:ptCount val="1"/>
                <c:pt idx="0">
                  <c:v>AI/AN</c:v>
                </c:pt>
              </c:strCache>
            </c:strRef>
          </c:tx>
          <c:spPr>
            <a:ln w="28575" cap="rnd">
              <a:solidFill>
                <a:srgbClr val="0065A4"/>
              </a:solidFill>
              <a:round/>
            </a:ln>
            <a:effectLst/>
          </c:spPr>
          <c:marker>
            <c:symbol val="none"/>
          </c:marker>
          <c:cat>
            <c:numRef>
              <c:f>'Underlying Cause of Death, 1999'!$I$1:$R$1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1999'!$I$2:$R$2</c:f>
              <c:numCache>
                <c:formatCode>General</c:formatCode>
                <c:ptCount val="10"/>
                <c:pt idx="0">
                  <c:v>16.899999999999999</c:v>
                </c:pt>
                <c:pt idx="1">
                  <c:v>16.399999999999999</c:v>
                </c:pt>
                <c:pt idx="2">
                  <c:v>17.100000000000001</c:v>
                </c:pt>
                <c:pt idx="3">
                  <c:v>18.100000000000001</c:v>
                </c:pt>
                <c:pt idx="4">
                  <c:v>17.7</c:v>
                </c:pt>
                <c:pt idx="5">
                  <c:v>19.899999999999999</c:v>
                </c:pt>
                <c:pt idx="6">
                  <c:v>21.4</c:v>
                </c:pt>
                <c:pt idx="7">
                  <c:v>22.1</c:v>
                </c:pt>
                <c:pt idx="8">
                  <c:v>22.1</c:v>
                </c:pt>
                <c:pt idx="9">
                  <c:v>22.2</c:v>
                </c:pt>
              </c:numCache>
            </c:numRef>
          </c:val>
          <c:smooth val="0"/>
          <c:extLst>
            <c:ext xmlns:c16="http://schemas.microsoft.com/office/drawing/2014/chart" uri="{C3380CC4-5D6E-409C-BE32-E72D297353CC}">
              <c16:uniqueId val="{00000000-6A17-4D4F-AF89-30A584082825}"/>
            </c:ext>
          </c:extLst>
        </c:ser>
        <c:ser>
          <c:idx val="1"/>
          <c:order val="1"/>
          <c:tx>
            <c:strRef>
              <c:f>'Underlying Cause of Death, 1999'!$H$3</c:f>
              <c:strCache>
                <c:ptCount val="1"/>
                <c:pt idx="0">
                  <c:v>Overall U.S. </c:v>
                </c:pt>
              </c:strCache>
            </c:strRef>
          </c:tx>
          <c:spPr>
            <a:ln w="28575" cap="rnd">
              <a:solidFill>
                <a:schemeClr val="tx1"/>
              </a:solidFill>
              <a:round/>
            </a:ln>
            <a:effectLst/>
          </c:spPr>
          <c:marker>
            <c:symbol val="none"/>
          </c:marker>
          <c:cat>
            <c:numRef>
              <c:f>'Underlying Cause of Death, 1999'!$I$1:$R$1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1999'!$I$3:$R$3</c:f>
              <c:numCache>
                <c:formatCode>General</c:formatCode>
                <c:ptCount val="10"/>
                <c:pt idx="0">
                  <c:v>12.1</c:v>
                </c:pt>
                <c:pt idx="1">
                  <c:v>12.3</c:v>
                </c:pt>
                <c:pt idx="2">
                  <c:v>12.6</c:v>
                </c:pt>
                <c:pt idx="3">
                  <c:v>12.6</c:v>
                </c:pt>
                <c:pt idx="4">
                  <c:v>13</c:v>
                </c:pt>
                <c:pt idx="5">
                  <c:v>13.3</c:v>
                </c:pt>
                <c:pt idx="6">
                  <c:v>13.4</c:v>
                </c:pt>
                <c:pt idx="7">
                  <c:v>14</c:v>
                </c:pt>
                <c:pt idx="8">
                  <c:v>14.2</c:v>
                </c:pt>
                <c:pt idx="9">
                  <c:v>13.2</c:v>
                </c:pt>
              </c:numCache>
            </c:numRef>
          </c:val>
          <c:smooth val="0"/>
          <c:extLst>
            <c:ext xmlns:c16="http://schemas.microsoft.com/office/drawing/2014/chart" uri="{C3380CC4-5D6E-409C-BE32-E72D297353CC}">
              <c16:uniqueId val="{00000001-6A17-4D4F-AF89-30A584082825}"/>
            </c:ext>
          </c:extLst>
        </c:ser>
        <c:dLbls>
          <c:showLegendKey val="0"/>
          <c:showVal val="0"/>
          <c:showCatName val="0"/>
          <c:showSerName val="0"/>
          <c:showPercent val="0"/>
          <c:showBubbleSize val="0"/>
        </c:dLbls>
        <c:smooth val="0"/>
        <c:axId val="557738831"/>
        <c:axId val="557749647"/>
      </c:lineChart>
      <c:catAx>
        <c:axId val="55773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57749647"/>
        <c:crosses val="autoZero"/>
        <c:auto val="1"/>
        <c:lblAlgn val="ctr"/>
        <c:lblOffset val="100"/>
        <c:noMultiLvlLbl val="0"/>
      </c:catAx>
      <c:valAx>
        <c:axId val="5577496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5773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'Underlying Cause of Death, 1999'!$F$2</c:f>
              <c:strCache>
                <c:ptCount val="1"/>
                <c:pt idx="0">
                  <c:v>AI/AN*</c:v>
                </c:pt>
              </c:strCache>
            </c:strRef>
          </c:tx>
          <c:spPr>
            <a:solidFill>
              <a:srgbClr val="0065A4"/>
            </a:solidFill>
            <a:ln>
              <a:noFill/>
            </a:ln>
            <a:effectLst/>
          </c:spPr>
          <c:invertIfNegative val="0"/>
          <c:cat>
            <c:strRef>
              <c:f>'Underlying Cause of Death, 1999'!$G$1:$O$1</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1999'!$G$2:$O$2</c:f>
              <c:numCache>
                <c:formatCode>General</c:formatCode>
                <c:ptCount val="9"/>
                <c:pt idx="0">
                  <c:v>3.3</c:v>
                </c:pt>
                <c:pt idx="1">
                  <c:v>33.700000000000003</c:v>
                </c:pt>
                <c:pt idx="2">
                  <c:v>36</c:v>
                </c:pt>
                <c:pt idx="3">
                  <c:v>27.8</c:v>
                </c:pt>
                <c:pt idx="4">
                  <c:v>20.5</c:v>
                </c:pt>
                <c:pt idx="5">
                  <c:v>12.5</c:v>
                </c:pt>
                <c:pt idx="6">
                  <c:v>7.4</c:v>
                </c:pt>
                <c:pt idx="7">
                  <c:v>9.5</c:v>
                </c:pt>
                <c:pt idx="8">
                  <c:v>9.9</c:v>
                </c:pt>
              </c:numCache>
            </c:numRef>
          </c:val>
          <c:extLst>
            <c:ext xmlns:c16="http://schemas.microsoft.com/office/drawing/2014/chart" uri="{C3380CC4-5D6E-409C-BE32-E72D297353CC}">
              <c16:uniqueId val="{00000000-8A82-4B14-97E7-A359BD452838}"/>
            </c:ext>
          </c:extLst>
        </c:ser>
        <c:ser>
          <c:idx val="1"/>
          <c:order val="1"/>
          <c:tx>
            <c:strRef>
              <c:f>'Underlying Cause of Death, 1999'!$F$3</c:f>
              <c:strCache>
                <c:ptCount val="1"/>
                <c:pt idx="0">
                  <c:v>Overall U.S.</c:v>
                </c:pt>
              </c:strCache>
            </c:strRef>
          </c:tx>
          <c:spPr>
            <a:solidFill>
              <a:srgbClr val="49A92F"/>
            </a:solidFill>
            <a:ln>
              <a:noFill/>
            </a:ln>
            <a:effectLst/>
          </c:spPr>
          <c:invertIfNegative val="0"/>
          <c:cat>
            <c:strRef>
              <c:f>'Underlying Cause of Death, 1999'!$G$1:$O$1</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1999'!$G$3:$O$3</c:f>
              <c:numCache>
                <c:formatCode>General</c:formatCode>
                <c:ptCount val="9"/>
                <c:pt idx="0">
                  <c:v>1</c:v>
                </c:pt>
                <c:pt idx="1">
                  <c:v>12.4</c:v>
                </c:pt>
                <c:pt idx="2">
                  <c:v>15.8</c:v>
                </c:pt>
                <c:pt idx="3">
                  <c:v>17</c:v>
                </c:pt>
                <c:pt idx="4">
                  <c:v>19.899999999999999</c:v>
                </c:pt>
                <c:pt idx="5">
                  <c:v>18.600000000000001</c:v>
                </c:pt>
                <c:pt idx="6">
                  <c:v>15.1</c:v>
                </c:pt>
                <c:pt idx="7">
                  <c:v>17.5</c:v>
                </c:pt>
                <c:pt idx="8">
                  <c:v>18.8</c:v>
                </c:pt>
              </c:numCache>
            </c:numRef>
          </c:val>
          <c:extLst>
            <c:ext xmlns:c16="http://schemas.microsoft.com/office/drawing/2014/chart" uri="{C3380CC4-5D6E-409C-BE32-E72D297353CC}">
              <c16:uniqueId val="{00000001-8A82-4B14-97E7-A359BD452838}"/>
            </c:ext>
          </c:extLst>
        </c:ser>
        <c:dLbls>
          <c:showLegendKey val="0"/>
          <c:showVal val="0"/>
          <c:showCatName val="0"/>
          <c:showSerName val="0"/>
          <c:showPercent val="0"/>
          <c:showBubbleSize val="0"/>
        </c:dLbls>
        <c:gapWidth val="219"/>
        <c:overlap val="-27"/>
        <c:axId val="141678640"/>
        <c:axId val="141676976"/>
      </c:barChart>
      <c:catAx>
        <c:axId val="14167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41676976"/>
        <c:crosses val="autoZero"/>
        <c:auto val="1"/>
        <c:lblAlgn val="ctr"/>
        <c:lblOffset val="100"/>
        <c:noMultiLvlLbl val="0"/>
      </c:catAx>
      <c:valAx>
        <c:axId val="141676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41678640"/>
        <c:crosses val="autoZero"/>
        <c:crossBetween val="between"/>
      </c:valAx>
      <c:spPr>
        <a:noFill/>
        <a:ln>
          <a:noFill/>
        </a:ln>
        <a:effectLst/>
      </c:spPr>
    </c:plotArea>
    <c:legend>
      <c:legendPos val="b"/>
      <c:layout>
        <c:manualLayout>
          <c:xMode val="edge"/>
          <c:yMode val="edge"/>
          <c:x val="0.61676636757519776"/>
          <c:y val="5.4144213906303501E-2"/>
          <c:w val="0.27426311719275026"/>
          <c:h val="5.576279235615916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'Underlying Cause of Death, 1999'!$N$2</c:f>
              <c:strCache>
                <c:ptCount val="1"/>
                <c:pt idx="0">
                  <c:v>AI/AN </c:v>
                </c:pt>
              </c:strCache>
            </c:strRef>
          </c:tx>
          <c:spPr>
            <a:solidFill>
              <a:srgbClr val="0065A4"/>
            </a:solidFill>
            <a:ln>
              <a:noFill/>
            </a:ln>
            <a:effectLst/>
          </c:spPr>
          <c:invertIfNegative val="0"/>
          <c:cat>
            <c:strRef>
              <c:f>'Underlying Cause of Death, 1999'!$O$1:$P$1</c:f>
              <c:strCache>
                <c:ptCount val="2"/>
                <c:pt idx="0">
                  <c:v>Male</c:v>
                </c:pt>
                <c:pt idx="1">
                  <c:v>Female</c:v>
                </c:pt>
              </c:strCache>
            </c:strRef>
          </c:cat>
          <c:val>
            <c:numRef>
              <c:f>'Underlying Cause of Death, 1999'!$O$2:$P$2</c:f>
              <c:numCache>
                <c:formatCode>General</c:formatCode>
                <c:ptCount val="2"/>
                <c:pt idx="0">
                  <c:v>30.1</c:v>
                </c:pt>
                <c:pt idx="1">
                  <c:v>9.3000000000000007</c:v>
                </c:pt>
              </c:numCache>
            </c:numRef>
          </c:val>
          <c:extLst>
            <c:ext xmlns:c16="http://schemas.microsoft.com/office/drawing/2014/chart" uri="{C3380CC4-5D6E-409C-BE32-E72D297353CC}">
              <c16:uniqueId val="{00000000-3C41-4CBF-8866-5CE94F2654E0}"/>
            </c:ext>
          </c:extLst>
        </c:ser>
        <c:ser>
          <c:idx val="1"/>
          <c:order val="1"/>
          <c:tx>
            <c:strRef>
              <c:f>'Underlying Cause of Death, 1999'!$N$3</c:f>
              <c:strCache>
                <c:ptCount val="1"/>
                <c:pt idx="0">
                  <c:v>Overall U.S.</c:v>
                </c:pt>
              </c:strCache>
            </c:strRef>
          </c:tx>
          <c:spPr>
            <a:solidFill>
              <a:srgbClr val="49A92F"/>
            </a:solidFill>
            <a:ln>
              <a:noFill/>
            </a:ln>
            <a:effectLst/>
          </c:spPr>
          <c:invertIfNegative val="0"/>
          <c:cat>
            <c:strRef>
              <c:f>'Underlying Cause of Death, 1999'!$O$1:$P$1</c:f>
              <c:strCache>
                <c:ptCount val="2"/>
                <c:pt idx="0">
                  <c:v>Male</c:v>
                </c:pt>
                <c:pt idx="1">
                  <c:v>Female</c:v>
                </c:pt>
              </c:strCache>
            </c:strRef>
          </c:cat>
          <c:val>
            <c:numRef>
              <c:f>'Underlying Cause of Death, 1999'!$O$3:$P$3</c:f>
              <c:numCache>
                <c:formatCode>General</c:formatCode>
                <c:ptCount val="2"/>
                <c:pt idx="0">
                  <c:v>21.1</c:v>
                </c:pt>
                <c:pt idx="1">
                  <c:v>5.7</c:v>
                </c:pt>
              </c:numCache>
            </c:numRef>
          </c:val>
          <c:extLst>
            <c:ext xmlns:c16="http://schemas.microsoft.com/office/drawing/2014/chart" uri="{C3380CC4-5D6E-409C-BE32-E72D297353CC}">
              <c16:uniqueId val="{00000001-3C41-4CBF-8866-5CE94F2654E0}"/>
            </c:ext>
          </c:extLst>
        </c:ser>
        <c:dLbls>
          <c:showLegendKey val="0"/>
          <c:showVal val="0"/>
          <c:showCatName val="0"/>
          <c:showSerName val="0"/>
          <c:showPercent val="0"/>
          <c:showBubbleSize val="0"/>
        </c:dLbls>
        <c:gapWidth val="219"/>
        <c:overlap val="-27"/>
        <c:axId val="460817423"/>
        <c:axId val="460821167"/>
      </c:barChart>
      <c:catAx>
        <c:axId val="4608174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460821167"/>
        <c:crosses val="autoZero"/>
        <c:auto val="1"/>
        <c:lblAlgn val="ctr"/>
        <c:lblOffset val="100"/>
        <c:noMultiLvlLbl val="0"/>
      </c:catAx>
      <c:valAx>
        <c:axId val="460821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460817423"/>
        <c:crosses val="autoZero"/>
        <c:crossBetween val="between"/>
      </c:valAx>
      <c:spPr>
        <a:noFill/>
        <a:ln>
          <a:noFill/>
        </a:ln>
        <a:effectLst/>
      </c:spPr>
    </c:plotArea>
    <c:legend>
      <c:legendPos val="b"/>
      <c:layout>
        <c:manualLayout>
          <c:xMode val="edge"/>
          <c:yMode val="edge"/>
          <c:x val="0.57954185033256833"/>
          <c:y val="7.4505100869870472E-2"/>
          <c:w val="0.27661586556083151"/>
          <c:h val="4.822178321190547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AI/AN*</c:v>
                </c:pt>
              </c:strCache>
            </c:strRef>
          </c:tx>
          <c:spPr>
            <a:solidFill>
              <a:srgbClr val="0065A4"/>
            </a:solidFill>
            <a:ln>
              <a:noFill/>
            </a:ln>
            <a:effectLst/>
          </c:spPr>
          <c:invertIfNegative val="0"/>
          <c:cat>
            <c:strRef>
              <c:f>Sheet1!$A$2:$A$4</c:f>
              <c:strCache>
                <c:ptCount val="3"/>
                <c:pt idx="0">
                  <c:v>Past-Year Suicidal Thoughts</c:v>
                </c:pt>
                <c:pt idx="1">
                  <c:v>Made a Past-Year Plan for Suicide</c:v>
                </c:pt>
                <c:pt idx="2">
                  <c:v>Past-Year Suicide Attempt </c:v>
                </c:pt>
              </c:strCache>
            </c:strRef>
          </c:cat>
          <c:val>
            <c:numRef>
              <c:f>Sheet1!$B$2:$B$4</c:f>
              <c:numCache>
                <c:formatCode>General</c:formatCode>
                <c:ptCount val="3"/>
                <c:pt idx="0">
                  <c:v>5.0999999999999996</c:v>
                </c:pt>
                <c:pt idx="1">
                  <c:v>1.1000000000000001</c:v>
                </c:pt>
                <c:pt idx="2">
                  <c:v>0.5</c:v>
                </c:pt>
              </c:numCache>
            </c:numRef>
          </c:val>
          <c:extLst>
            <c:ext xmlns:c16="http://schemas.microsoft.com/office/drawing/2014/chart" uri="{C3380CC4-5D6E-409C-BE32-E72D297353CC}">
              <c16:uniqueId val="{00000000-341A-41E3-B40D-03675092AAE1}"/>
            </c:ext>
          </c:extLst>
        </c:ser>
        <c:ser>
          <c:idx val="1"/>
          <c:order val="1"/>
          <c:tx>
            <c:strRef>
              <c:f>Sheet1!$C$1</c:f>
              <c:strCache>
                <c:ptCount val="1"/>
                <c:pt idx="0">
                  <c:v>Overall U.S. </c:v>
                </c:pt>
              </c:strCache>
            </c:strRef>
          </c:tx>
          <c:spPr>
            <a:solidFill>
              <a:srgbClr val="49A92F"/>
            </a:solidFill>
            <a:ln>
              <a:noFill/>
            </a:ln>
            <a:effectLst/>
          </c:spPr>
          <c:invertIfNegative val="0"/>
          <c:cat>
            <c:strRef>
              <c:f>Sheet1!$A$2:$A$4</c:f>
              <c:strCache>
                <c:ptCount val="3"/>
                <c:pt idx="0">
                  <c:v>Past-Year Suicidal Thoughts</c:v>
                </c:pt>
                <c:pt idx="1">
                  <c:v>Made a Past-Year Plan for Suicide</c:v>
                </c:pt>
                <c:pt idx="2">
                  <c:v>Past-Year Suicide Attempt </c:v>
                </c:pt>
              </c:strCache>
            </c:strRef>
          </c:cat>
          <c:val>
            <c:numRef>
              <c:f>Sheet1!$C$2:$C$4</c:f>
              <c:numCache>
                <c:formatCode>General</c:formatCode>
                <c:ptCount val="3"/>
                <c:pt idx="0">
                  <c:v>4.8</c:v>
                </c:pt>
                <c:pt idx="1">
                  <c:v>1.4</c:v>
                </c:pt>
                <c:pt idx="2">
                  <c:v>0.6</c:v>
                </c:pt>
              </c:numCache>
            </c:numRef>
          </c:val>
          <c:extLst>
            <c:ext xmlns:c16="http://schemas.microsoft.com/office/drawing/2014/chart" uri="{C3380CC4-5D6E-409C-BE32-E72D297353CC}">
              <c16:uniqueId val="{00000001-341A-41E3-B40D-03675092AAE1}"/>
            </c:ext>
          </c:extLst>
        </c:ser>
        <c:dLbls>
          <c:showLegendKey val="0"/>
          <c:showVal val="0"/>
          <c:showCatName val="0"/>
          <c:showSerName val="0"/>
          <c:showPercent val="0"/>
          <c:showBubbleSize val="0"/>
        </c:dLbls>
        <c:gapWidth val="219"/>
        <c:overlap val="-27"/>
        <c:axId val="123738639"/>
        <c:axId val="123739055"/>
      </c:barChart>
      <c:catAx>
        <c:axId val="12373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crossAx val="123739055"/>
        <c:crosses val="autoZero"/>
        <c:auto val="1"/>
        <c:lblAlgn val="ctr"/>
        <c:lblOffset val="100"/>
        <c:noMultiLvlLbl val="0"/>
      </c:catAx>
      <c:valAx>
        <c:axId val="1237390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23738639"/>
        <c:crosses val="autoZero"/>
        <c:crossBetween val="between"/>
      </c:valAx>
      <c:spPr>
        <a:noFill/>
        <a:ln>
          <a:noFill/>
        </a:ln>
        <a:effectLst/>
      </c:spPr>
    </c:plotArea>
    <c:legend>
      <c:legendPos val="b"/>
      <c:layout>
        <c:manualLayout>
          <c:xMode val="edge"/>
          <c:yMode val="edge"/>
          <c:x val="0.48748693360279971"/>
          <c:y val="7.5707102876018881E-2"/>
          <c:w val="0.32033281823122528"/>
          <c:h val="4.671672419227635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3149825360293306E-2"/>
          <c:y val="8.7020591771047442E-2"/>
          <c:w val="0.91648653000622504"/>
          <c:h val="0.78424469035408606"/>
        </c:manualLayout>
      </c:layout>
      <c:barChart>
        <c:barDir val="col"/>
        <c:grouping val="clustered"/>
        <c:varyColors val="0"/>
        <c:ser>
          <c:idx val="0"/>
          <c:order val="0"/>
          <c:tx>
            <c:strRef>
              <c:f>Sheet1!$B$1</c:f>
              <c:strCache>
                <c:ptCount val="1"/>
                <c:pt idx="0">
                  <c:v>AI/AN*</c:v>
                </c:pt>
              </c:strCache>
            </c:strRef>
          </c:tx>
          <c:spPr>
            <a:solidFill>
              <a:schemeClr val="tx2"/>
            </a:solidFill>
          </c:spPr>
          <c:invertIfNegative val="0"/>
          <c:cat>
            <c:strRef>
              <c:f>Sheet1!$A$2:$A$3</c:f>
              <c:strCache>
                <c:ptCount val="2"/>
                <c:pt idx="0">
                  <c:v>Seriously Considered Attempting Suicide</c:v>
                </c:pt>
                <c:pt idx="1">
                  <c:v>Made a Suicide Plan</c:v>
                </c:pt>
              </c:strCache>
            </c:strRef>
          </c:cat>
          <c:val>
            <c:numRef>
              <c:f>Sheet1!$B$2:$B$3</c:f>
              <c:numCache>
                <c:formatCode>0.0%</c:formatCode>
                <c:ptCount val="2"/>
                <c:pt idx="0">
                  <c:v>0.34699999999999998</c:v>
                </c:pt>
                <c:pt idx="1">
                  <c:v>0.24199999999999999</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Overall U.S.</c:v>
                </c:pt>
              </c:strCache>
            </c:strRef>
          </c:tx>
          <c:spPr>
            <a:solidFill>
              <a:schemeClr val="bg2"/>
            </a:solidFill>
          </c:spPr>
          <c:invertIfNegative val="0"/>
          <c:cat>
            <c:strRef>
              <c:f>Sheet1!$A$2:$A$3</c:f>
              <c:strCache>
                <c:ptCount val="2"/>
                <c:pt idx="0">
                  <c:v>Seriously Considered Attempting Suicide</c:v>
                </c:pt>
                <c:pt idx="1">
                  <c:v>Made a Suicide Plan</c:v>
                </c:pt>
              </c:strCache>
            </c:strRef>
          </c:cat>
          <c:val>
            <c:numRef>
              <c:f>Sheet1!$C$2:$C$3</c:f>
              <c:numCache>
                <c:formatCode>0.0%</c:formatCode>
                <c:ptCount val="2"/>
                <c:pt idx="0">
                  <c:v>0.188</c:v>
                </c:pt>
                <c:pt idx="1">
                  <c:v>0.157</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70"/>
        <c:overlap val="-39"/>
        <c:axId val="-2121968968"/>
        <c:axId val="-2114964776"/>
      </c:barChart>
      <c:catAx>
        <c:axId val="-2121968968"/>
        <c:scaling>
          <c:orientation val="minMax"/>
        </c:scaling>
        <c:delete val="0"/>
        <c:axPos val="b"/>
        <c:numFmt formatCode="General" sourceLinked="1"/>
        <c:majorTickMark val="none"/>
        <c:minorTickMark val="none"/>
        <c:tickLblPos val="nextTo"/>
        <c:txPr>
          <a:bodyPr/>
          <a:lstStyle/>
          <a:p>
            <a:pPr>
              <a:defRPr sz="1600" b="0">
                <a:latin typeface="Roboto" panose="02000000000000000000" pitchFamily="2" charset="0"/>
                <a:ea typeface="Roboto" panose="02000000000000000000" pitchFamily="2" charset="0"/>
              </a:defRPr>
            </a:pPr>
            <a:endParaRPr lang="en-US"/>
          </a:p>
        </c:txPr>
        <c:crossAx val="-2114964776"/>
        <c:crosses val="autoZero"/>
        <c:auto val="1"/>
        <c:lblAlgn val="ctr"/>
        <c:lblOffset val="100"/>
        <c:noMultiLvlLbl val="0"/>
      </c:catAx>
      <c:valAx>
        <c:axId val="-2114964776"/>
        <c:scaling>
          <c:orientation val="minMax"/>
          <c:max val="0.35000000000000003"/>
          <c:min val="0"/>
        </c:scaling>
        <c:delete val="0"/>
        <c:axPos val="l"/>
        <c:majorGridlines>
          <c:spPr>
            <a:ln>
              <a:solidFill>
                <a:schemeClr val="bg1">
                  <a:lumMod val="50000"/>
                </a:schemeClr>
              </a:solidFill>
            </a:ln>
          </c:spPr>
        </c:majorGridlines>
        <c:numFmt formatCode="0%" sourceLinked="0"/>
        <c:majorTickMark val="out"/>
        <c:minorTickMark val="none"/>
        <c:tickLblPos val="nextTo"/>
        <c:spPr>
          <a:ln>
            <a:noFill/>
          </a:ln>
        </c:spPr>
        <c:txPr>
          <a:bodyPr/>
          <a:lstStyle/>
          <a:p>
            <a:pPr>
              <a:defRPr sz="1400" b="0">
                <a:latin typeface="Roboto" panose="02000000000000000000" pitchFamily="2" charset="0"/>
                <a:ea typeface="Roboto" panose="02000000000000000000" pitchFamily="2" charset="0"/>
              </a:defRPr>
            </a:pPr>
            <a:endParaRPr lang="en-US"/>
          </a:p>
        </c:txPr>
        <c:crossAx val="-2121968968"/>
        <c:crosses val="autoZero"/>
        <c:crossBetween val="between"/>
        <c:majorUnit val="5.000000000000001E-2"/>
      </c:valAx>
      <c:spPr>
        <a:solidFill>
          <a:schemeClr val="bg1"/>
        </a:solidFill>
        <a:ln w="6350" cmpd="sng">
          <a:noFill/>
        </a:ln>
        <a:effectLst/>
      </c:spPr>
    </c:plotArea>
    <c:legend>
      <c:legendPos val="r"/>
      <c:layout>
        <c:manualLayout>
          <c:xMode val="edge"/>
          <c:yMode val="edge"/>
          <c:x val="0.52632760861597805"/>
          <c:y val="2.1125208806299996E-3"/>
          <c:w val="0.47367239138402212"/>
          <c:h val="8.8295464000285262E-2"/>
        </c:manualLayout>
      </c:layout>
      <c:overlay val="0"/>
      <c:txPr>
        <a:bodyPr/>
        <a:lstStyle/>
        <a:p>
          <a:pPr>
            <a:defRPr sz="1400">
              <a:latin typeface="Roboto" panose="02000000000000000000" pitchFamily="2" charset="0"/>
              <a:ea typeface="Roboto" panose="02000000000000000000" pitchFamily="2" charset="0"/>
            </a:defRPr>
          </a:pPr>
          <a:endParaRPr lang="en-US"/>
        </a:p>
      </c:txPr>
    </c:legend>
    <c:plotVisOnly val="1"/>
    <c:dispBlanksAs val="gap"/>
    <c:showDLblsOverMax val="0"/>
  </c:chart>
  <c:txPr>
    <a:bodyPr/>
    <a:lstStyle/>
    <a:p>
      <a:pPr>
        <a:defRPr sz="1800" b="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4869981193740989E-2"/>
          <c:y val="9.0503111786783219E-2"/>
          <c:w val="0.93513001880625901"/>
          <c:h val="0.82782269941564923"/>
        </c:manualLayout>
      </c:layout>
      <c:lineChart>
        <c:grouping val="standard"/>
        <c:varyColors val="0"/>
        <c:ser>
          <c:idx val="0"/>
          <c:order val="0"/>
          <c:tx>
            <c:strRef>
              <c:f>'Underlying Cause of Death, 1999'!$H$18</c:f>
              <c:strCache>
                <c:ptCount val="1"/>
                <c:pt idx="0">
                  <c:v>Asian or Pacific Islander </c:v>
                </c:pt>
              </c:strCache>
            </c:strRef>
          </c:tx>
          <c:spPr>
            <a:ln w="28575" cap="rnd">
              <a:solidFill>
                <a:srgbClr val="49A92F"/>
              </a:solidFill>
              <a:round/>
            </a:ln>
            <a:effectLst/>
          </c:spPr>
          <c:marker>
            <c:symbol val="none"/>
          </c:marker>
          <c:cat>
            <c:numRef>
              <c:f>'Underlying Cause of Death, 1999'!$I$17:$R$17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1999'!$I$18:$R$18</c:f>
              <c:numCache>
                <c:formatCode>General</c:formatCode>
                <c:ptCount val="10"/>
                <c:pt idx="0">
                  <c:v>6.2</c:v>
                </c:pt>
                <c:pt idx="1">
                  <c:v>6</c:v>
                </c:pt>
                <c:pt idx="2">
                  <c:v>6.3</c:v>
                </c:pt>
                <c:pt idx="3">
                  <c:v>5.9</c:v>
                </c:pt>
                <c:pt idx="4">
                  <c:v>6.1</c:v>
                </c:pt>
                <c:pt idx="5">
                  <c:v>6.5</c:v>
                </c:pt>
                <c:pt idx="6">
                  <c:v>6.8</c:v>
                </c:pt>
                <c:pt idx="7">
                  <c:v>6.8</c:v>
                </c:pt>
                <c:pt idx="8">
                  <c:v>7</c:v>
                </c:pt>
                <c:pt idx="9">
                  <c:v>7.1</c:v>
                </c:pt>
              </c:numCache>
            </c:numRef>
          </c:val>
          <c:smooth val="0"/>
          <c:extLst>
            <c:ext xmlns:c16="http://schemas.microsoft.com/office/drawing/2014/chart" uri="{C3380CC4-5D6E-409C-BE32-E72D297353CC}">
              <c16:uniqueId val="{00000000-C403-494D-8629-6681FD4FB21C}"/>
            </c:ext>
          </c:extLst>
        </c:ser>
        <c:ser>
          <c:idx val="1"/>
          <c:order val="1"/>
          <c:tx>
            <c:strRef>
              <c:f>'Underlying Cause of Death, 1999'!$H$19</c:f>
              <c:strCache>
                <c:ptCount val="1"/>
                <c:pt idx="0">
                  <c:v>Overall U.S. </c:v>
                </c:pt>
              </c:strCache>
            </c:strRef>
          </c:tx>
          <c:spPr>
            <a:ln w="28575" cap="rnd">
              <a:solidFill>
                <a:srgbClr val="000000"/>
              </a:solidFill>
              <a:round/>
            </a:ln>
            <a:effectLst/>
          </c:spPr>
          <c:marker>
            <c:symbol val="none"/>
          </c:marker>
          <c:cat>
            <c:numRef>
              <c:f>'Underlying Cause of Death, 1999'!$I$17:$R$17</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1999'!$I$19:$R$19</c:f>
              <c:numCache>
                <c:formatCode>General</c:formatCode>
                <c:ptCount val="10"/>
                <c:pt idx="0">
                  <c:v>12.1</c:v>
                </c:pt>
                <c:pt idx="1">
                  <c:v>12.3</c:v>
                </c:pt>
                <c:pt idx="2">
                  <c:v>12.6</c:v>
                </c:pt>
                <c:pt idx="3">
                  <c:v>12.6</c:v>
                </c:pt>
                <c:pt idx="4">
                  <c:v>13</c:v>
                </c:pt>
                <c:pt idx="5">
                  <c:v>13.3</c:v>
                </c:pt>
                <c:pt idx="6">
                  <c:v>13.4</c:v>
                </c:pt>
                <c:pt idx="7">
                  <c:v>14</c:v>
                </c:pt>
                <c:pt idx="8">
                  <c:v>14.2</c:v>
                </c:pt>
                <c:pt idx="9">
                  <c:v>13.2</c:v>
                </c:pt>
              </c:numCache>
            </c:numRef>
          </c:val>
          <c:smooth val="0"/>
          <c:extLst>
            <c:ext xmlns:c16="http://schemas.microsoft.com/office/drawing/2014/chart" uri="{C3380CC4-5D6E-409C-BE32-E72D297353CC}">
              <c16:uniqueId val="{00000001-C403-494D-8629-6681FD4FB21C}"/>
            </c:ext>
          </c:extLst>
        </c:ser>
        <c:dLbls>
          <c:showLegendKey val="0"/>
          <c:showVal val="0"/>
          <c:showCatName val="0"/>
          <c:showSerName val="0"/>
          <c:showPercent val="0"/>
          <c:showBubbleSize val="0"/>
        </c:dLbls>
        <c:smooth val="0"/>
        <c:axId val="293865007"/>
        <c:axId val="293866671"/>
      </c:lineChart>
      <c:catAx>
        <c:axId val="2938650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93866671"/>
        <c:crosses val="autoZero"/>
        <c:auto val="1"/>
        <c:lblAlgn val="ctr"/>
        <c:lblOffset val="100"/>
        <c:noMultiLvlLbl val="0"/>
      </c:catAx>
      <c:valAx>
        <c:axId val="293866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938650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'suicide homicide 2010 2019'!$B$1</c:f>
              <c:strCache>
                <c:ptCount val="1"/>
                <c:pt idx="0">
                  <c:v>Suicide </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'suicide homicide 2010 2019'!$A$2:$A$11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'suicide homicide 2010 2019'!$B$2:$B$11</c:f>
              <c:numCache>
                <c:formatCode>General</c:formatCode>
                <c:ptCount val="10"/>
                <c:pt idx="0">
                  <c:v>12.1</c:v>
                </c:pt>
                <c:pt idx="1">
                  <c:v>12.3</c:v>
                </c:pt>
                <c:pt idx="2">
                  <c:v>12.6</c:v>
                </c:pt>
                <c:pt idx="3">
                  <c:v>12.6</c:v>
                </c:pt>
                <c:pt idx="4">
                  <c:v>13</c:v>
                </c:pt>
                <c:pt idx="5">
                  <c:v>13.3</c:v>
                </c:pt>
                <c:pt idx="6">
                  <c:v>13.4</c:v>
                </c:pt>
                <c:pt idx="7">
                  <c:v>14</c:v>
                </c:pt>
                <c:pt idx="8">
                  <c:v>14.2</c:v>
                </c:pt>
                <c:pt idx="9">
                  <c:v>13.9</c:v>
                </c:pt>
              </c:numCache>
            </c:numRef>
          </c:val>
          <c:smooth val="0"/>
          <c:extLst>
            <c:ext xmlns:c16="http://schemas.microsoft.com/office/drawing/2014/chart" uri="{C3380CC4-5D6E-409C-BE32-E72D297353CC}">
              <c16:uniqueId val="{00000000-F0EC-044E-AC5B-8F2FBA39686E}"/>
            </c:ext>
          </c:extLst>
        </c:ser>
        <c:ser>
          <c:idx val="1"/>
          <c:order val="1"/>
          <c:tx>
            <c:strRef>
              <c:f>'suicide homicide 2010 2019'!$C$1</c:f>
              <c:strCache>
                <c:ptCount val="1"/>
                <c:pt idx="0">
                  <c:v>Homicide</c:v>
                </c:pt>
              </c:strCache>
            </c:strRef>
          </c:tx>
          <c:spPr>
            <a:ln w="28575" cap="rnd">
              <a:solidFill>
                <a:schemeClr val="bg2"/>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Roboto" panose="02000000000000000000" pitchFamily="2" charset="0"/>
                    <a:ea typeface="Roboto" panose="02000000000000000000" pitchFamily="2"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'suicide homicide 2010 2019'!$A$2:$A$11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'suicide homicide 2010 2019'!$C$2:$C$11</c:f>
              <c:numCache>
                <c:formatCode>General</c:formatCode>
                <c:ptCount val="10"/>
                <c:pt idx="0">
                  <c:v>5.2</c:v>
                </c:pt>
                <c:pt idx="1">
                  <c:v>5.0999999999999996</c:v>
                </c:pt>
                <c:pt idx="2">
                  <c:v>5.2</c:v>
                </c:pt>
                <c:pt idx="3">
                  <c:v>5</c:v>
                </c:pt>
                <c:pt idx="4">
                  <c:v>4.9000000000000004</c:v>
                </c:pt>
                <c:pt idx="5">
                  <c:v>5.5</c:v>
                </c:pt>
                <c:pt idx="6">
                  <c:v>5.9</c:v>
                </c:pt>
                <c:pt idx="7">
                  <c:v>5.9</c:v>
                </c:pt>
                <c:pt idx="8">
                  <c:v>5.7</c:v>
                </c:pt>
                <c:pt idx="9">
                  <c:v>5.8</c:v>
                </c:pt>
              </c:numCache>
            </c:numRef>
          </c:val>
          <c:smooth val="0"/>
          <c:extLst>
            <c:ext xmlns:c16="http://schemas.microsoft.com/office/drawing/2014/chart" uri="{C3380CC4-5D6E-409C-BE32-E72D297353CC}">
              <c16:uniqueId val="{00000001-F0EC-044E-AC5B-8F2FBA39686E}"/>
            </c:ext>
          </c:extLst>
        </c:ser>
        <c:dLbls>
          <c:dLblPos val="b"/>
          <c:showLegendKey val="0"/>
          <c:showVal val="1"/>
          <c:showCatName val="0"/>
          <c:showSerName val="0"/>
          <c:showPercent val="0"/>
          <c:showBubbleSize val="0"/>
        </c:dLbls>
        <c:smooth val="0"/>
        <c:axId val="276760944"/>
        <c:axId val="276766768"/>
      </c:lineChart>
      <c:catAx>
        <c:axId val="27676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76766768"/>
        <c:crosses val="autoZero"/>
        <c:auto val="1"/>
        <c:lblAlgn val="ctr"/>
        <c:lblOffset val="100"/>
        <c:noMultiLvlLbl val="0"/>
      </c:catAx>
      <c:valAx>
        <c:axId val="276766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767609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'Underlying Cause of Death, 1999'!$F$25</c:f>
              <c:strCache>
                <c:ptCount val="1"/>
                <c:pt idx="0">
                  <c:v>Asian or Pacific Islander*</c:v>
                </c:pt>
              </c:strCache>
            </c:strRef>
          </c:tx>
          <c:spPr>
            <a:solidFill>
              <a:srgbClr val="0065A4"/>
            </a:solidFill>
            <a:ln>
              <a:noFill/>
            </a:ln>
            <a:effectLst/>
          </c:spPr>
          <c:invertIfNegative val="0"/>
          <c:cat>
            <c:strRef>
              <c:f>'Underlying Cause of Death, 1999'!$G$24:$O$24</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1999'!$G$25:$O$25</c:f>
              <c:numCache>
                <c:formatCode>General</c:formatCode>
                <c:ptCount val="9"/>
                <c:pt idx="0">
                  <c:v>0.6</c:v>
                </c:pt>
                <c:pt idx="1">
                  <c:v>9.5</c:v>
                </c:pt>
                <c:pt idx="2">
                  <c:v>8.3000000000000007</c:v>
                </c:pt>
                <c:pt idx="3">
                  <c:v>7</c:v>
                </c:pt>
                <c:pt idx="4">
                  <c:v>8</c:v>
                </c:pt>
                <c:pt idx="5">
                  <c:v>7.9</c:v>
                </c:pt>
                <c:pt idx="6">
                  <c:v>7.3</c:v>
                </c:pt>
                <c:pt idx="7">
                  <c:v>8.9</c:v>
                </c:pt>
                <c:pt idx="8">
                  <c:v>10.9</c:v>
                </c:pt>
              </c:numCache>
            </c:numRef>
          </c:val>
          <c:extLst>
            <c:ext xmlns:c16="http://schemas.microsoft.com/office/drawing/2014/chart" uri="{C3380CC4-5D6E-409C-BE32-E72D297353CC}">
              <c16:uniqueId val="{00000000-1F39-4C29-BEE8-29608431E4EA}"/>
            </c:ext>
          </c:extLst>
        </c:ser>
        <c:ser>
          <c:idx val="1"/>
          <c:order val="1"/>
          <c:tx>
            <c:strRef>
              <c:f>'Underlying Cause of Death, 1999'!$F$26</c:f>
              <c:strCache>
                <c:ptCount val="1"/>
                <c:pt idx="0">
                  <c:v>Overall U.S.</c:v>
                </c:pt>
              </c:strCache>
            </c:strRef>
          </c:tx>
          <c:spPr>
            <a:solidFill>
              <a:srgbClr val="49A92F"/>
            </a:solidFill>
            <a:ln>
              <a:noFill/>
            </a:ln>
            <a:effectLst/>
          </c:spPr>
          <c:invertIfNegative val="0"/>
          <c:cat>
            <c:strRef>
              <c:f>'Underlying Cause of Death, 1999'!$G$24:$O$24</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1999'!$G$26:$O$26</c:f>
              <c:numCache>
                <c:formatCode>General</c:formatCode>
                <c:ptCount val="9"/>
                <c:pt idx="0">
                  <c:v>1</c:v>
                </c:pt>
                <c:pt idx="1">
                  <c:v>12.4</c:v>
                </c:pt>
                <c:pt idx="2">
                  <c:v>15.8</c:v>
                </c:pt>
                <c:pt idx="3">
                  <c:v>17</c:v>
                </c:pt>
                <c:pt idx="4">
                  <c:v>19.899999999999999</c:v>
                </c:pt>
                <c:pt idx="5">
                  <c:v>18.600000000000001</c:v>
                </c:pt>
                <c:pt idx="6">
                  <c:v>15.1</c:v>
                </c:pt>
                <c:pt idx="7">
                  <c:v>17.5</c:v>
                </c:pt>
                <c:pt idx="8">
                  <c:v>18.8</c:v>
                </c:pt>
              </c:numCache>
            </c:numRef>
          </c:val>
          <c:extLst>
            <c:ext xmlns:c16="http://schemas.microsoft.com/office/drawing/2014/chart" uri="{C3380CC4-5D6E-409C-BE32-E72D297353CC}">
              <c16:uniqueId val="{00000001-1F39-4C29-BEE8-29608431E4EA}"/>
            </c:ext>
          </c:extLst>
        </c:ser>
        <c:dLbls>
          <c:showLegendKey val="0"/>
          <c:showVal val="0"/>
          <c:showCatName val="0"/>
          <c:showSerName val="0"/>
          <c:showPercent val="0"/>
          <c:showBubbleSize val="0"/>
        </c:dLbls>
        <c:gapWidth val="219"/>
        <c:overlap val="-27"/>
        <c:axId val="1785376064"/>
        <c:axId val="1785376480"/>
      </c:barChart>
      <c:catAx>
        <c:axId val="178537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785376480"/>
        <c:crosses val="autoZero"/>
        <c:auto val="1"/>
        <c:lblAlgn val="ctr"/>
        <c:lblOffset val="100"/>
        <c:noMultiLvlLbl val="0"/>
      </c:catAx>
      <c:valAx>
        <c:axId val="178537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785376064"/>
        <c:crosses val="autoZero"/>
        <c:crossBetween val="between"/>
      </c:valAx>
      <c:spPr>
        <a:noFill/>
        <a:ln>
          <a:noFill/>
        </a:ln>
        <a:effectLst/>
      </c:spPr>
    </c:plotArea>
    <c:legend>
      <c:legendPos val="b"/>
      <c:layout>
        <c:manualLayout>
          <c:xMode val="edge"/>
          <c:yMode val="edge"/>
          <c:x val="0.51242505148822726"/>
          <c:y val="4.9105737949064969E-2"/>
          <c:w val="0.34783509579451355"/>
          <c:h val="4.996984569203873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36482939632549E-2"/>
          <c:y val="2.5428331875182269E-2"/>
          <c:w val="0.90286351706036749"/>
          <c:h val="0.73577136191309422"/>
        </c:manualLayout>
      </c:layout>
      <c:barChart>
        <c:barDir val="col"/>
        <c:grouping val="clustered"/>
        <c:varyColors val="0"/>
        <c:ser>
          <c:idx val="0"/>
          <c:order val="0"/>
          <c:tx>
            <c:strRef>
              <c:f>'Underlying Cause of Death, 1999'!$N$13</c:f>
              <c:strCache>
                <c:ptCount val="1"/>
                <c:pt idx="0">
                  <c:v>Asian or Pacific Islander </c:v>
                </c:pt>
              </c:strCache>
            </c:strRef>
          </c:tx>
          <c:spPr>
            <a:solidFill>
              <a:srgbClr val="0065A4"/>
            </a:solidFill>
            <a:ln>
              <a:noFill/>
            </a:ln>
            <a:effectLst/>
          </c:spPr>
          <c:invertIfNegative val="0"/>
          <c:cat>
            <c:strRef>
              <c:f>'Underlying Cause of Death, 1999'!$O$12:$P$12</c:f>
              <c:strCache>
                <c:ptCount val="2"/>
                <c:pt idx="0">
                  <c:v>Male</c:v>
                </c:pt>
                <c:pt idx="1">
                  <c:v>Female</c:v>
                </c:pt>
              </c:strCache>
            </c:strRef>
          </c:cat>
          <c:val>
            <c:numRef>
              <c:f>'Underlying Cause of Death, 1999'!$O$13:$P$13</c:f>
              <c:numCache>
                <c:formatCode>General</c:formatCode>
                <c:ptCount val="2"/>
                <c:pt idx="0">
                  <c:v>9.6999999999999993</c:v>
                </c:pt>
                <c:pt idx="1">
                  <c:v>3.6</c:v>
                </c:pt>
              </c:numCache>
            </c:numRef>
          </c:val>
          <c:extLst>
            <c:ext xmlns:c16="http://schemas.microsoft.com/office/drawing/2014/chart" uri="{C3380CC4-5D6E-409C-BE32-E72D297353CC}">
              <c16:uniqueId val="{00000000-14CA-4F61-941F-AC1AD1181978}"/>
            </c:ext>
          </c:extLst>
        </c:ser>
        <c:ser>
          <c:idx val="1"/>
          <c:order val="1"/>
          <c:tx>
            <c:strRef>
              <c:f>'Underlying Cause of Death, 1999'!$N$14</c:f>
              <c:strCache>
                <c:ptCount val="1"/>
                <c:pt idx="0">
                  <c:v>Overall U.S.</c:v>
                </c:pt>
              </c:strCache>
            </c:strRef>
          </c:tx>
          <c:spPr>
            <a:solidFill>
              <a:srgbClr val="49A92F"/>
            </a:solidFill>
            <a:ln>
              <a:noFill/>
            </a:ln>
            <a:effectLst/>
          </c:spPr>
          <c:invertIfNegative val="0"/>
          <c:cat>
            <c:strRef>
              <c:f>'Underlying Cause of Death, 1999'!$O$12:$P$12</c:f>
              <c:strCache>
                <c:ptCount val="2"/>
                <c:pt idx="0">
                  <c:v>Male</c:v>
                </c:pt>
                <c:pt idx="1">
                  <c:v>Female</c:v>
                </c:pt>
              </c:strCache>
            </c:strRef>
          </c:cat>
          <c:val>
            <c:numRef>
              <c:f>'Underlying Cause of Death, 1999'!$O$14:$P$14</c:f>
              <c:numCache>
                <c:formatCode>General</c:formatCode>
                <c:ptCount val="2"/>
                <c:pt idx="0">
                  <c:v>21.1</c:v>
                </c:pt>
                <c:pt idx="1">
                  <c:v>5.7</c:v>
                </c:pt>
              </c:numCache>
            </c:numRef>
          </c:val>
          <c:extLst>
            <c:ext xmlns:c16="http://schemas.microsoft.com/office/drawing/2014/chart" uri="{C3380CC4-5D6E-409C-BE32-E72D297353CC}">
              <c16:uniqueId val="{00000001-14CA-4F61-941F-AC1AD1181978}"/>
            </c:ext>
          </c:extLst>
        </c:ser>
        <c:dLbls>
          <c:showLegendKey val="0"/>
          <c:showVal val="0"/>
          <c:showCatName val="0"/>
          <c:showSerName val="0"/>
          <c:showPercent val="0"/>
          <c:showBubbleSize val="0"/>
        </c:dLbls>
        <c:gapWidth val="219"/>
        <c:overlap val="-27"/>
        <c:axId val="504888415"/>
        <c:axId val="504888831"/>
      </c:barChart>
      <c:catAx>
        <c:axId val="504888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04888831"/>
        <c:crosses val="autoZero"/>
        <c:auto val="1"/>
        <c:lblAlgn val="ctr"/>
        <c:lblOffset val="100"/>
        <c:noMultiLvlLbl val="0"/>
      </c:catAx>
      <c:valAx>
        <c:axId val="5048888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04888415"/>
        <c:crosses val="autoZero"/>
        <c:crossBetween val="between"/>
      </c:valAx>
      <c:spPr>
        <a:noFill/>
        <a:ln>
          <a:noFill/>
        </a:ln>
        <a:effectLst/>
      </c:spPr>
    </c:plotArea>
    <c:legend>
      <c:legendPos val="b"/>
      <c:layout>
        <c:manualLayout>
          <c:xMode val="edge"/>
          <c:yMode val="edge"/>
          <c:x val="0.52735007458890959"/>
          <c:y val="6.3492969558022777E-2"/>
          <c:w val="0.41107926595972788"/>
          <c:h val="5.5256163069076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Sheet1!$A$13</c:f>
              <c:strCache>
                <c:ptCount val="1"/>
                <c:pt idx="0">
                  <c:v>Past-Year Suicidal Thoughts</c:v>
                </c:pt>
              </c:strCache>
            </c:strRef>
          </c:tx>
          <c:spPr>
            <a:solidFill>
              <a:srgbClr val="0065A4"/>
            </a:solidFill>
            <a:ln>
              <a:noFill/>
            </a:ln>
            <a:effectLst/>
          </c:spPr>
          <c:invertIfNegative val="0"/>
          <c:cat>
            <c:strRef>
              <c:f>Sheet1!$B$12:$D$12</c:f>
              <c:strCache>
                <c:ptCount val="3"/>
                <c:pt idx="0">
                  <c:v>NHOPI*</c:v>
                </c:pt>
                <c:pt idx="1">
                  <c:v>Asian*</c:v>
                </c:pt>
                <c:pt idx="2">
                  <c:v>Overall U.S. </c:v>
                </c:pt>
              </c:strCache>
            </c:strRef>
          </c:cat>
          <c:val>
            <c:numRef>
              <c:f>Sheet1!$B$13:$D$13</c:f>
              <c:numCache>
                <c:formatCode>General</c:formatCode>
                <c:ptCount val="3"/>
                <c:pt idx="0">
                  <c:v>2.2999999999999998</c:v>
                </c:pt>
                <c:pt idx="1">
                  <c:v>3.6</c:v>
                </c:pt>
                <c:pt idx="2">
                  <c:v>4.8</c:v>
                </c:pt>
              </c:numCache>
            </c:numRef>
          </c:val>
          <c:extLst>
            <c:ext xmlns:c16="http://schemas.microsoft.com/office/drawing/2014/chart" uri="{C3380CC4-5D6E-409C-BE32-E72D297353CC}">
              <c16:uniqueId val="{00000000-644C-4F15-87B6-3AC3018067D3}"/>
            </c:ext>
          </c:extLst>
        </c:ser>
        <c:ser>
          <c:idx val="1"/>
          <c:order val="1"/>
          <c:tx>
            <c:strRef>
              <c:f>Sheet1!$A$14</c:f>
              <c:strCache>
                <c:ptCount val="1"/>
                <c:pt idx="0">
                  <c:v>Made a Past-Year Plan for Suicide</c:v>
                </c:pt>
              </c:strCache>
            </c:strRef>
          </c:tx>
          <c:spPr>
            <a:solidFill>
              <a:srgbClr val="49A92F"/>
            </a:solidFill>
            <a:ln>
              <a:noFill/>
            </a:ln>
            <a:effectLst/>
          </c:spPr>
          <c:invertIfNegative val="0"/>
          <c:cat>
            <c:strRef>
              <c:f>Sheet1!$B$12:$D$12</c:f>
              <c:strCache>
                <c:ptCount val="3"/>
                <c:pt idx="0">
                  <c:v>NHOPI*</c:v>
                </c:pt>
                <c:pt idx="1">
                  <c:v>Asian*</c:v>
                </c:pt>
                <c:pt idx="2">
                  <c:v>Overall U.S. </c:v>
                </c:pt>
              </c:strCache>
            </c:strRef>
          </c:cat>
          <c:val>
            <c:numRef>
              <c:f>Sheet1!$B$14:$D$14</c:f>
              <c:numCache>
                <c:formatCode>General</c:formatCode>
                <c:ptCount val="3"/>
                <c:pt idx="0">
                  <c:v>1.1000000000000001</c:v>
                </c:pt>
                <c:pt idx="1">
                  <c:v>1.1000000000000001</c:v>
                </c:pt>
                <c:pt idx="2">
                  <c:v>1.4</c:v>
                </c:pt>
              </c:numCache>
            </c:numRef>
          </c:val>
          <c:extLst>
            <c:ext xmlns:c16="http://schemas.microsoft.com/office/drawing/2014/chart" uri="{C3380CC4-5D6E-409C-BE32-E72D297353CC}">
              <c16:uniqueId val="{00000001-644C-4F15-87B6-3AC3018067D3}"/>
            </c:ext>
          </c:extLst>
        </c:ser>
        <c:ser>
          <c:idx val="2"/>
          <c:order val="2"/>
          <c:tx>
            <c:strRef>
              <c:f>Sheet1!$A$15</c:f>
              <c:strCache>
                <c:ptCount val="1"/>
                <c:pt idx="0">
                  <c:v>Past-Year Suicide Attempt </c:v>
                </c:pt>
              </c:strCache>
            </c:strRef>
          </c:tx>
          <c:spPr>
            <a:solidFill>
              <a:srgbClr val="F2BF05"/>
            </a:solidFill>
            <a:ln>
              <a:noFill/>
            </a:ln>
            <a:effectLst/>
          </c:spPr>
          <c:invertIfNegative val="0"/>
          <c:cat>
            <c:strRef>
              <c:f>Sheet1!$B$12:$D$12</c:f>
              <c:strCache>
                <c:ptCount val="3"/>
                <c:pt idx="0">
                  <c:v>NHOPI*</c:v>
                </c:pt>
                <c:pt idx="1">
                  <c:v>Asian*</c:v>
                </c:pt>
                <c:pt idx="2">
                  <c:v>Overall U.S. </c:v>
                </c:pt>
              </c:strCache>
            </c:strRef>
          </c:cat>
          <c:val>
            <c:numRef>
              <c:f>Sheet1!$B$15:$D$15</c:f>
              <c:numCache>
                <c:formatCode>General</c:formatCode>
                <c:ptCount val="3"/>
                <c:pt idx="0">
                  <c:v>0.4</c:v>
                </c:pt>
                <c:pt idx="1">
                  <c:v>0.4</c:v>
                </c:pt>
                <c:pt idx="2">
                  <c:v>0.6</c:v>
                </c:pt>
              </c:numCache>
            </c:numRef>
          </c:val>
          <c:extLst>
            <c:ext xmlns:c16="http://schemas.microsoft.com/office/drawing/2014/chart" uri="{C3380CC4-5D6E-409C-BE32-E72D297353CC}">
              <c16:uniqueId val="{00000002-644C-4F15-87B6-3AC3018067D3}"/>
            </c:ext>
          </c:extLst>
        </c:ser>
        <c:dLbls>
          <c:showLegendKey val="0"/>
          <c:showVal val="0"/>
          <c:showCatName val="0"/>
          <c:showSerName val="0"/>
          <c:showPercent val="0"/>
          <c:showBubbleSize val="0"/>
        </c:dLbls>
        <c:gapWidth val="219"/>
        <c:overlap val="-27"/>
        <c:axId val="2090268911"/>
        <c:axId val="2090267663"/>
      </c:barChart>
      <c:catAx>
        <c:axId val="209026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90267663"/>
        <c:crosses val="autoZero"/>
        <c:auto val="1"/>
        <c:lblAlgn val="ctr"/>
        <c:lblOffset val="100"/>
        <c:noMultiLvlLbl val="0"/>
      </c:catAx>
      <c:valAx>
        <c:axId val="2090267663"/>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90268911"/>
        <c:crosses val="autoZero"/>
        <c:crossBetween val="between"/>
        <c:majorUnit val="1"/>
      </c:valAx>
      <c:spPr>
        <a:noFill/>
        <a:ln>
          <a:noFill/>
        </a:ln>
        <a:effectLst/>
      </c:spPr>
    </c:plotArea>
    <c:legend>
      <c:legendPos val="b"/>
      <c:layout>
        <c:manualLayout>
          <c:xMode val="edge"/>
          <c:yMode val="edge"/>
          <c:x val="3.3291446424145305E-2"/>
          <c:y val="0.91867596945990904"/>
          <c:w val="0.91591131971582729"/>
          <c:h val="5.35642856674469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3149825360293306E-2"/>
          <c:y val="8.7020591771047442E-2"/>
          <c:w val="0.91685017463970664"/>
          <c:h val="0.70876818584299595"/>
        </c:manualLayout>
      </c:layout>
      <c:barChart>
        <c:barDir val="col"/>
        <c:grouping val="clustered"/>
        <c:varyColors val="0"/>
        <c:ser>
          <c:idx val="0"/>
          <c:order val="0"/>
          <c:tx>
            <c:strRef>
              <c:f>Sheet1!$B$1</c:f>
              <c:strCache>
                <c:ptCount val="1"/>
                <c:pt idx="0">
                  <c:v>Asian*</c:v>
                </c:pt>
              </c:strCache>
            </c:strRef>
          </c:tx>
          <c:spPr>
            <a:solidFill>
              <a:schemeClr val="tx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Sheet1!$B$2:$B$5</c:f>
              <c:numCache>
                <c:formatCode>0.0%</c:formatCode>
                <c:ptCount val="4"/>
                <c:pt idx="0">
                  <c:v>0.19700000000000001</c:v>
                </c:pt>
                <c:pt idx="1">
                  <c:v>0.161</c:v>
                </c:pt>
                <c:pt idx="2">
                  <c:v>7.6999999999999999E-2</c:v>
                </c:pt>
                <c:pt idx="3">
                  <c:v>1.7000000000000001E-2</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Overall U.S.</c:v>
                </c:pt>
              </c:strCache>
            </c:strRef>
          </c:tx>
          <c:spPr>
            <a:solidFill>
              <a:schemeClr val="bg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Sheet1!$C$2:$C$5</c:f>
              <c:numCache>
                <c:formatCode>0.0%</c:formatCode>
                <c:ptCount val="4"/>
                <c:pt idx="0">
                  <c:v>0.188</c:v>
                </c:pt>
                <c:pt idx="1">
                  <c:v>0.157</c:v>
                </c:pt>
                <c:pt idx="2">
                  <c:v>8.8999999999999996E-2</c:v>
                </c:pt>
                <c:pt idx="3">
                  <c:v>2.5000000000000001E-2</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70"/>
        <c:overlap val="-10"/>
        <c:axId val="-2121968968"/>
        <c:axId val="-2114964776"/>
      </c:barChart>
      <c:catAx>
        <c:axId val="-2121968968"/>
        <c:scaling>
          <c:orientation val="minMax"/>
        </c:scaling>
        <c:delete val="0"/>
        <c:axPos val="b"/>
        <c:numFmt formatCode="General" sourceLinked="1"/>
        <c:majorTickMark val="none"/>
        <c:minorTickMark val="none"/>
        <c:tickLblPos val="nextTo"/>
        <c:txPr>
          <a:bodyPr/>
          <a:lstStyle/>
          <a:p>
            <a:pPr>
              <a:defRPr sz="1400" b="0">
                <a:latin typeface="Roboto" panose="02000000000000000000" pitchFamily="2" charset="0"/>
                <a:ea typeface="Roboto" panose="02000000000000000000" pitchFamily="2" charset="0"/>
              </a:defRPr>
            </a:pPr>
            <a:endParaRPr lang="en-US"/>
          </a:p>
        </c:txPr>
        <c:crossAx val="-2114964776"/>
        <c:crosses val="autoZero"/>
        <c:auto val="1"/>
        <c:lblAlgn val="ctr"/>
        <c:lblOffset val="100"/>
        <c:noMultiLvlLbl val="0"/>
      </c:catAx>
      <c:valAx>
        <c:axId val="-2114964776"/>
        <c:scaling>
          <c:orientation val="minMax"/>
          <c:max val="0.30000000000000004"/>
          <c:min val="0"/>
        </c:scaling>
        <c:delete val="0"/>
        <c:axPos val="l"/>
        <c:majorGridlines>
          <c:spPr>
            <a:ln>
              <a:solidFill>
                <a:schemeClr val="bg1">
                  <a:lumMod val="50000"/>
                </a:schemeClr>
              </a:solidFill>
            </a:ln>
          </c:spPr>
        </c:majorGridlines>
        <c:numFmt formatCode="0%" sourceLinked="0"/>
        <c:majorTickMark val="out"/>
        <c:minorTickMark val="none"/>
        <c:tickLblPos val="nextTo"/>
        <c:spPr>
          <a:ln>
            <a:noFill/>
          </a:ln>
        </c:spPr>
        <c:txPr>
          <a:bodyPr/>
          <a:lstStyle/>
          <a:p>
            <a:pPr>
              <a:defRPr sz="1400" b="0">
                <a:latin typeface="Roboto" panose="02000000000000000000" pitchFamily="2" charset="0"/>
                <a:ea typeface="Roboto" panose="02000000000000000000" pitchFamily="2" charset="0"/>
              </a:defRPr>
            </a:pPr>
            <a:endParaRPr lang="en-US"/>
          </a:p>
        </c:txPr>
        <c:crossAx val="-2121968968"/>
        <c:crosses val="autoZero"/>
        <c:crossBetween val="between"/>
        <c:majorUnit val="5.000000000000001E-2"/>
      </c:valAx>
      <c:spPr>
        <a:solidFill>
          <a:schemeClr val="bg1"/>
        </a:solidFill>
        <a:ln w="6350" cmpd="sng">
          <a:noFill/>
        </a:ln>
        <a:effectLst/>
      </c:spPr>
    </c:plotArea>
    <c:legend>
      <c:legendPos val="r"/>
      <c:layout>
        <c:manualLayout>
          <c:xMode val="edge"/>
          <c:yMode val="edge"/>
          <c:x val="0.29265564693145985"/>
          <c:y val="2.1125208806299996E-3"/>
          <c:w val="0.70734435306854015"/>
          <c:h val="9.9907242915671976E-2"/>
        </c:manualLayout>
      </c:layout>
      <c:overlay val="0"/>
      <c:txPr>
        <a:bodyPr/>
        <a:lstStyle/>
        <a:p>
          <a:pPr>
            <a:defRPr sz="1400">
              <a:latin typeface="Roboto" panose="02000000000000000000" pitchFamily="2" charset="0"/>
              <a:ea typeface="Roboto" panose="02000000000000000000" pitchFamily="2" charset="0"/>
            </a:defRPr>
          </a:pPr>
          <a:endParaRPr lang="en-US"/>
        </a:p>
      </c:txPr>
    </c:legend>
    <c:plotVisOnly val="1"/>
    <c:dispBlanksAs val="gap"/>
    <c:showDLblsOverMax val="0"/>
  </c:chart>
  <c:txPr>
    <a:bodyPr/>
    <a:lstStyle/>
    <a:p>
      <a:pPr>
        <a:defRPr sz="1800" b="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'Underlying Cause of Death, 1999'!$H$41</c:f>
              <c:strCache>
                <c:ptCount val="1"/>
                <c:pt idx="0">
                  <c:v>Black*</c:v>
                </c:pt>
              </c:strCache>
            </c:strRef>
          </c:tx>
          <c:spPr>
            <a:ln w="28575" cap="rnd">
              <a:solidFill>
                <a:srgbClr val="0065A4"/>
              </a:solidFill>
              <a:round/>
            </a:ln>
            <a:effectLst/>
          </c:spPr>
          <c:marker>
            <c:symbol val="none"/>
          </c:marker>
          <c:cat>
            <c:numRef>
              <c:f>'Underlying Cause of Death, 1999'!$I$40:$R$40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1999'!$I$41:$R$41</c:f>
              <c:numCache>
                <c:formatCode>General</c:formatCode>
                <c:ptCount val="10"/>
                <c:pt idx="0">
                  <c:v>5.4</c:v>
                </c:pt>
                <c:pt idx="1">
                  <c:v>5.5</c:v>
                </c:pt>
                <c:pt idx="2">
                  <c:v>5.8</c:v>
                </c:pt>
                <c:pt idx="3">
                  <c:v>5.6</c:v>
                </c:pt>
                <c:pt idx="4">
                  <c:v>5.7</c:v>
                </c:pt>
                <c:pt idx="5">
                  <c:v>5.8</c:v>
                </c:pt>
                <c:pt idx="6">
                  <c:v>6.3</c:v>
                </c:pt>
                <c:pt idx="7">
                  <c:v>6.9</c:v>
                </c:pt>
                <c:pt idx="8">
                  <c:v>7.2</c:v>
                </c:pt>
                <c:pt idx="9">
                  <c:v>7.4</c:v>
                </c:pt>
              </c:numCache>
            </c:numRef>
          </c:val>
          <c:smooth val="0"/>
          <c:extLst>
            <c:ext xmlns:c16="http://schemas.microsoft.com/office/drawing/2014/chart" uri="{C3380CC4-5D6E-409C-BE32-E72D297353CC}">
              <c16:uniqueId val="{00000000-BFB4-48B1-9AD6-E7C15BADAB0B}"/>
            </c:ext>
          </c:extLst>
        </c:ser>
        <c:ser>
          <c:idx val="1"/>
          <c:order val="1"/>
          <c:tx>
            <c:strRef>
              <c:f>'Underlying Cause of Death, 1999'!$H$42</c:f>
              <c:strCache>
                <c:ptCount val="1"/>
                <c:pt idx="0">
                  <c:v>Overall U.S. </c:v>
                </c:pt>
              </c:strCache>
            </c:strRef>
          </c:tx>
          <c:spPr>
            <a:ln w="28575" cap="rnd">
              <a:solidFill>
                <a:srgbClr val="49A92F"/>
              </a:solidFill>
              <a:round/>
            </a:ln>
            <a:effectLst/>
          </c:spPr>
          <c:marker>
            <c:symbol val="none"/>
          </c:marker>
          <c:cat>
            <c:numRef>
              <c:f>'Underlying Cause of Death, 1999'!$I$40:$R$40</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1999'!$I$42:$R$42</c:f>
              <c:numCache>
                <c:formatCode>General</c:formatCode>
                <c:ptCount val="10"/>
                <c:pt idx="0">
                  <c:v>12.1</c:v>
                </c:pt>
                <c:pt idx="1">
                  <c:v>12.3</c:v>
                </c:pt>
                <c:pt idx="2">
                  <c:v>12.6</c:v>
                </c:pt>
                <c:pt idx="3">
                  <c:v>12.6</c:v>
                </c:pt>
                <c:pt idx="4">
                  <c:v>13</c:v>
                </c:pt>
                <c:pt idx="5">
                  <c:v>13.3</c:v>
                </c:pt>
                <c:pt idx="6">
                  <c:v>13.4</c:v>
                </c:pt>
                <c:pt idx="7">
                  <c:v>14</c:v>
                </c:pt>
                <c:pt idx="8">
                  <c:v>14.2</c:v>
                </c:pt>
                <c:pt idx="9">
                  <c:v>13.2</c:v>
                </c:pt>
              </c:numCache>
            </c:numRef>
          </c:val>
          <c:smooth val="0"/>
          <c:extLst>
            <c:ext xmlns:c16="http://schemas.microsoft.com/office/drawing/2014/chart" uri="{C3380CC4-5D6E-409C-BE32-E72D297353CC}">
              <c16:uniqueId val="{00000001-BFB4-48B1-9AD6-E7C15BADAB0B}"/>
            </c:ext>
          </c:extLst>
        </c:ser>
        <c:dLbls>
          <c:showLegendKey val="0"/>
          <c:showVal val="0"/>
          <c:showCatName val="0"/>
          <c:showSerName val="0"/>
          <c:showPercent val="0"/>
          <c:showBubbleSize val="0"/>
        </c:dLbls>
        <c:smooth val="0"/>
        <c:axId val="593839471"/>
        <c:axId val="593842383"/>
      </c:lineChart>
      <c:catAx>
        <c:axId val="593839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93842383"/>
        <c:crosses val="autoZero"/>
        <c:auto val="1"/>
        <c:lblAlgn val="ctr"/>
        <c:lblOffset val="100"/>
        <c:noMultiLvlLbl val="0"/>
      </c:catAx>
      <c:valAx>
        <c:axId val="5938423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93839471"/>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userShapes r:id="rId5"/>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'Underlying Cause of Death, 1999'!$F$43</c:f>
              <c:strCache>
                <c:ptCount val="1"/>
                <c:pt idx="0">
                  <c:v>Black or African American*</c:v>
                </c:pt>
              </c:strCache>
            </c:strRef>
          </c:tx>
          <c:spPr>
            <a:solidFill>
              <a:srgbClr val="0065A4"/>
            </a:solidFill>
            <a:ln>
              <a:noFill/>
            </a:ln>
            <a:effectLst/>
          </c:spPr>
          <c:invertIfNegative val="0"/>
          <c:cat>
            <c:strRef>
              <c:f>'Underlying Cause of Death, 1999'!$G$42:$O$42</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1999'!$G$43:$O$43</c:f>
              <c:numCache>
                <c:formatCode>General</c:formatCode>
                <c:ptCount val="9"/>
                <c:pt idx="0">
                  <c:v>0.9</c:v>
                </c:pt>
                <c:pt idx="1">
                  <c:v>8.6999999999999993</c:v>
                </c:pt>
                <c:pt idx="2">
                  <c:v>10.8</c:v>
                </c:pt>
                <c:pt idx="3">
                  <c:v>8.9</c:v>
                </c:pt>
                <c:pt idx="4">
                  <c:v>6.8</c:v>
                </c:pt>
                <c:pt idx="5">
                  <c:v>5.4</c:v>
                </c:pt>
                <c:pt idx="6">
                  <c:v>4.2</c:v>
                </c:pt>
                <c:pt idx="7">
                  <c:v>4.5</c:v>
                </c:pt>
                <c:pt idx="8">
                  <c:v>3.5</c:v>
                </c:pt>
              </c:numCache>
            </c:numRef>
          </c:val>
          <c:extLst>
            <c:ext xmlns:c16="http://schemas.microsoft.com/office/drawing/2014/chart" uri="{C3380CC4-5D6E-409C-BE32-E72D297353CC}">
              <c16:uniqueId val="{00000000-CBA4-4897-8AC1-DDE146AAD9AC}"/>
            </c:ext>
          </c:extLst>
        </c:ser>
        <c:ser>
          <c:idx val="1"/>
          <c:order val="1"/>
          <c:tx>
            <c:strRef>
              <c:f>'Underlying Cause of Death, 1999'!$F$44</c:f>
              <c:strCache>
                <c:ptCount val="1"/>
                <c:pt idx="0">
                  <c:v>Overall U.S.</c:v>
                </c:pt>
              </c:strCache>
            </c:strRef>
          </c:tx>
          <c:spPr>
            <a:solidFill>
              <a:srgbClr val="49A92F"/>
            </a:solidFill>
            <a:ln>
              <a:noFill/>
            </a:ln>
            <a:effectLst/>
          </c:spPr>
          <c:invertIfNegative val="0"/>
          <c:cat>
            <c:strRef>
              <c:f>'Underlying Cause of Death, 1999'!$G$42:$O$42</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1999'!$G$44:$O$44</c:f>
              <c:numCache>
                <c:formatCode>General</c:formatCode>
                <c:ptCount val="9"/>
                <c:pt idx="0">
                  <c:v>1</c:v>
                </c:pt>
                <c:pt idx="1">
                  <c:v>12.4</c:v>
                </c:pt>
                <c:pt idx="2">
                  <c:v>15.8</c:v>
                </c:pt>
                <c:pt idx="3">
                  <c:v>17</c:v>
                </c:pt>
                <c:pt idx="4">
                  <c:v>19.899999999999999</c:v>
                </c:pt>
                <c:pt idx="5">
                  <c:v>18.600000000000001</c:v>
                </c:pt>
                <c:pt idx="6">
                  <c:v>15.1</c:v>
                </c:pt>
                <c:pt idx="7">
                  <c:v>17.5</c:v>
                </c:pt>
                <c:pt idx="8">
                  <c:v>18.8</c:v>
                </c:pt>
              </c:numCache>
            </c:numRef>
          </c:val>
          <c:extLst>
            <c:ext xmlns:c16="http://schemas.microsoft.com/office/drawing/2014/chart" uri="{C3380CC4-5D6E-409C-BE32-E72D297353CC}">
              <c16:uniqueId val="{00000001-CBA4-4897-8AC1-DDE146AAD9AC}"/>
            </c:ext>
          </c:extLst>
        </c:ser>
        <c:dLbls>
          <c:showLegendKey val="0"/>
          <c:showVal val="0"/>
          <c:showCatName val="0"/>
          <c:showSerName val="0"/>
          <c:showPercent val="0"/>
          <c:showBubbleSize val="0"/>
        </c:dLbls>
        <c:gapWidth val="219"/>
        <c:overlap val="-27"/>
        <c:axId val="2108466368"/>
        <c:axId val="2108488832"/>
      </c:barChart>
      <c:catAx>
        <c:axId val="210846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108488832"/>
        <c:crosses val="autoZero"/>
        <c:auto val="1"/>
        <c:lblAlgn val="ctr"/>
        <c:lblOffset val="100"/>
        <c:noMultiLvlLbl val="0"/>
      </c:catAx>
      <c:valAx>
        <c:axId val="2108488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108466368"/>
        <c:crosses val="autoZero"/>
        <c:crossBetween val="between"/>
      </c:valAx>
      <c:spPr>
        <a:noFill/>
        <a:ln>
          <a:noFill/>
        </a:ln>
        <a:effectLst/>
      </c:spPr>
    </c:plotArea>
    <c:legend>
      <c:legendPos val="b"/>
      <c:layout>
        <c:manualLayout>
          <c:xMode val="edge"/>
          <c:yMode val="edge"/>
          <c:x val="0.47786734707755529"/>
          <c:y val="5.8663267484434019E-2"/>
          <c:w val="0.38971589481306601"/>
          <c:h val="5.2000994799794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'Underlying Cause of Death, 1999'!$N$27</c:f>
              <c:strCache>
                <c:ptCount val="1"/>
                <c:pt idx="0">
                  <c:v>Black or African American</c:v>
                </c:pt>
              </c:strCache>
            </c:strRef>
          </c:tx>
          <c:spPr>
            <a:solidFill>
              <a:srgbClr val="0065A4"/>
            </a:solidFill>
            <a:ln>
              <a:noFill/>
            </a:ln>
            <a:effectLst/>
          </c:spPr>
          <c:invertIfNegative val="0"/>
          <c:cat>
            <c:strRef>
              <c:f>'Underlying Cause of Death, 1999'!$O$26:$P$26</c:f>
              <c:strCache>
                <c:ptCount val="2"/>
                <c:pt idx="0">
                  <c:v>Male</c:v>
                </c:pt>
                <c:pt idx="1">
                  <c:v>Female</c:v>
                </c:pt>
              </c:strCache>
            </c:strRef>
          </c:cat>
          <c:val>
            <c:numRef>
              <c:f>'Underlying Cause of Death, 1999'!$O$27:$P$27</c:f>
              <c:numCache>
                <c:formatCode>General</c:formatCode>
                <c:ptCount val="2"/>
                <c:pt idx="0">
                  <c:v>10.5</c:v>
                </c:pt>
                <c:pt idx="1">
                  <c:v>2.2999999999999998</c:v>
                </c:pt>
              </c:numCache>
            </c:numRef>
          </c:val>
          <c:extLst>
            <c:ext xmlns:c16="http://schemas.microsoft.com/office/drawing/2014/chart" uri="{C3380CC4-5D6E-409C-BE32-E72D297353CC}">
              <c16:uniqueId val="{00000000-4FA1-4CE1-9C25-7420E301AEB8}"/>
            </c:ext>
          </c:extLst>
        </c:ser>
        <c:ser>
          <c:idx val="1"/>
          <c:order val="1"/>
          <c:tx>
            <c:strRef>
              <c:f>'Underlying Cause of Death, 1999'!$N$28</c:f>
              <c:strCache>
                <c:ptCount val="1"/>
                <c:pt idx="0">
                  <c:v>Overall U.S.</c:v>
                </c:pt>
              </c:strCache>
            </c:strRef>
          </c:tx>
          <c:spPr>
            <a:solidFill>
              <a:srgbClr val="49A92F"/>
            </a:solidFill>
            <a:ln>
              <a:noFill/>
            </a:ln>
            <a:effectLst/>
          </c:spPr>
          <c:invertIfNegative val="0"/>
          <c:cat>
            <c:strRef>
              <c:f>'Underlying Cause of Death, 1999'!$O$26:$P$26</c:f>
              <c:strCache>
                <c:ptCount val="2"/>
                <c:pt idx="0">
                  <c:v>Male</c:v>
                </c:pt>
                <c:pt idx="1">
                  <c:v>Female</c:v>
                </c:pt>
              </c:strCache>
            </c:strRef>
          </c:cat>
          <c:val>
            <c:numRef>
              <c:f>'Underlying Cause of Death, 1999'!$O$28:$P$28</c:f>
              <c:numCache>
                <c:formatCode>General</c:formatCode>
                <c:ptCount val="2"/>
                <c:pt idx="0">
                  <c:v>21.1</c:v>
                </c:pt>
                <c:pt idx="1">
                  <c:v>5.7</c:v>
                </c:pt>
              </c:numCache>
            </c:numRef>
          </c:val>
          <c:extLst>
            <c:ext xmlns:c16="http://schemas.microsoft.com/office/drawing/2014/chart" uri="{C3380CC4-5D6E-409C-BE32-E72D297353CC}">
              <c16:uniqueId val="{00000001-4FA1-4CE1-9C25-7420E301AEB8}"/>
            </c:ext>
          </c:extLst>
        </c:ser>
        <c:dLbls>
          <c:showLegendKey val="0"/>
          <c:showVal val="0"/>
          <c:showCatName val="0"/>
          <c:showSerName val="0"/>
          <c:showPercent val="0"/>
          <c:showBubbleSize val="0"/>
        </c:dLbls>
        <c:gapWidth val="219"/>
        <c:overlap val="-27"/>
        <c:axId val="512925599"/>
        <c:axId val="512926015"/>
      </c:barChart>
      <c:catAx>
        <c:axId val="51292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12926015"/>
        <c:crosses val="autoZero"/>
        <c:auto val="1"/>
        <c:lblAlgn val="ctr"/>
        <c:lblOffset val="100"/>
        <c:noMultiLvlLbl val="0"/>
      </c:catAx>
      <c:valAx>
        <c:axId val="51292601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dirty="0"/>
                  <a:t>Rate</a:t>
                </a:r>
                <a:r>
                  <a:rPr lang="en-US" baseline="0" dirty="0"/>
                  <a:t> (age-adjusted) per 100,000</a:t>
                </a:r>
                <a:endParaRPr lang="en-US" dirty="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12925599"/>
        <c:crosses val="autoZero"/>
        <c:crossBetween val="between"/>
      </c:valAx>
      <c:spPr>
        <a:noFill/>
        <a:ln>
          <a:noFill/>
        </a:ln>
        <a:effectLst/>
      </c:spPr>
    </c:plotArea>
    <c:legend>
      <c:legendPos val="b"/>
      <c:layout>
        <c:manualLayout>
          <c:xMode val="edge"/>
          <c:yMode val="edge"/>
          <c:x val="0.50197708361419813"/>
          <c:y val="7.991714304612596E-2"/>
          <c:w val="0.41757858103188072"/>
          <c:h val="4.67841848786714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Sheet1!$B$26</c:f>
              <c:strCache>
                <c:ptCount val="1"/>
                <c:pt idx="0">
                  <c:v>Black*</c:v>
                </c:pt>
              </c:strCache>
            </c:strRef>
          </c:tx>
          <c:spPr>
            <a:solidFill>
              <a:srgbClr val="0065A4"/>
            </a:solidFill>
            <a:ln>
              <a:noFill/>
            </a:ln>
            <a:effectLst/>
          </c:spPr>
          <c:invertIfNegative val="0"/>
          <c:cat>
            <c:strRef>
              <c:f>Sheet1!$A$27:$A$29</c:f>
              <c:strCache>
                <c:ptCount val="3"/>
                <c:pt idx="0">
                  <c:v>Past-Year Suicidal Thoughts</c:v>
                </c:pt>
                <c:pt idx="1">
                  <c:v>Made a Past-Year Plan for Suicide</c:v>
                </c:pt>
                <c:pt idx="2">
                  <c:v>Past-Year Suicide Attempt </c:v>
                </c:pt>
              </c:strCache>
            </c:strRef>
          </c:cat>
          <c:val>
            <c:numRef>
              <c:f>Sheet1!$B$27:$B$29</c:f>
              <c:numCache>
                <c:formatCode>General</c:formatCode>
                <c:ptCount val="3"/>
                <c:pt idx="0">
                  <c:v>4</c:v>
                </c:pt>
                <c:pt idx="1">
                  <c:v>1.2</c:v>
                </c:pt>
                <c:pt idx="2">
                  <c:v>0.8</c:v>
                </c:pt>
              </c:numCache>
            </c:numRef>
          </c:val>
          <c:extLst>
            <c:ext xmlns:c16="http://schemas.microsoft.com/office/drawing/2014/chart" uri="{C3380CC4-5D6E-409C-BE32-E72D297353CC}">
              <c16:uniqueId val="{00000000-00EE-4183-B766-8172B29C4D74}"/>
            </c:ext>
          </c:extLst>
        </c:ser>
        <c:ser>
          <c:idx val="1"/>
          <c:order val="1"/>
          <c:tx>
            <c:strRef>
              <c:f>Sheet1!$C$26</c:f>
              <c:strCache>
                <c:ptCount val="1"/>
                <c:pt idx="0">
                  <c:v>Overall U.S. </c:v>
                </c:pt>
              </c:strCache>
            </c:strRef>
          </c:tx>
          <c:spPr>
            <a:solidFill>
              <a:srgbClr val="49A92F"/>
            </a:solidFill>
            <a:ln>
              <a:noFill/>
            </a:ln>
            <a:effectLst/>
          </c:spPr>
          <c:invertIfNegative val="0"/>
          <c:cat>
            <c:strRef>
              <c:f>Sheet1!$A$27:$A$29</c:f>
              <c:strCache>
                <c:ptCount val="3"/>
                <c:pt idx="0">
                  <c:v>Past-Year Suicidal Thoughts</c:v>
                </c:pt>
                <c:pt idx="1">
                  <c:v>Made a Past-Year Plan for Suicide</c:v>
                </c:pt>
                <c:pt idx="2">
                  <c:v>Past-Year Suicide Attempt </c:v>
                </c:pt>
              </c:strCache>
            </c:strRef>
          </c:cat>
          <c:val>
            <c:numRef>
              <c:f>Sheet1!$C$27:$C$29</c:f>
              <c:numCache>
                <c:formatCode>General</c:formatCode>
                <c:ptCount val="3"/>
                <c:pt idx="0">
                  <c:v>4.8</c:v>
                </c:pt>
                <c:pt idx="1">
                  <c:v>1.4</c:v>
                </c:pt>
                <c:pt idx="2">
                  <c:v>0.6</c:v>
                </c:pt>
              </c:numCache>
            </c:numRef>
          </c:val>
          <c:extLst>
            <c:ext xmlns:c16="http://schemas.microsoft.com/office/drawing/2014/chart" uri="{C3380CC4-5D6E-409C-BE32-E72D297353CC}">
              <c16:uniqueId val="{00000001-00EE-4183-B766-8172B29C4D74}"/>
            </c:ext>
          </c:extLst>
        </c:ser>
        <c:dLbls>
          <c:showLegendKey val="0"/>
          <c:showVal val="0"/>
          <c:showCatName val="0"/>
          <c:showSerName val="0"/>
          <c:showPercent val="0"/>
          <c:showBubbleSize val="0"/>
        </c:dLbls>
        <c:gapWidth val="219"/>
        <c:overlap val="-27"/>
        <c:axId val="84352015"/>
        <c:axId val="70675279"/>
      </c:barChart>
      <c:catAx>
        <c:axId val="84352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70675279"/>
        <c:crosses val="autoZero"/>
        <c:auto val="1"/>
        <c:lblAlgn val="ctr"/>
        <c:lblOffset val="100"/>
        <c:noMultiLvlLbl val="0"/>
      </c:catAx>
      <c:valAx>
        <c:axId val="706752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84352015"/>
        <c:crosses val="autoZero"/>
        <c:crossBetween val="between"/>
      </c:valAx>
      <c:spPr>
        <a:noFill/>
        <a:ln>
          <a:noFill/>
        </a:ln>
        <a:effectLst/>
      </c:spPr>
    </c:plotArea>
    <c:legend>
      <c:legendPos val="b"/>
      <c:layout>
        <c:manualLayout>
          <c:xMode val="edge"/>
          <c:yMode val="edge"/>
          <c:x val="0.4649180200809726"/>
          <c:y val="7.8087951342503861E-2"/>
          <c:w val="0.28422125115495989"/>
          <c:h val="4.84842040728143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3149825360293306E-2"/>
          <c:y val="8.7020591771047442E-2"/>
          <c:w val="0.91685017463970664"/>
          <c:h val="0.70876818584299595"/>
        </c:manualLayout>
      </c:layout>
      <c:barChart>
        <c:barDir val="col"/>
        <c:grouping val="clustered"/>
        <c:varyColors val="0"/>
        <c:ser>
          <c:idx val="0"/>
          <c:order val="0"/>
          <c:tx>
            <c:strRef>
              <c:f>Sheet1!$B$1</c:f>
              <c:strCache>
                <c:ptCount val="1"/>
                <c:pt idx="0">
                  <c:v>Black*</c:v>
                </c:pt>
              </c:strCache>
            </c:strRef>
          </c:tx>
          <c:spPr>
            <a:solidFill>
              <a:schemeClr val="tx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Sheet1!$B$2:$B$5</c:f>
              <c:numCache>
                <c:formatCode>0.0%</c:formatCode>
                <c:ptCount val="4"/>
                <c:pt idx="0">
                  <c:v>0.17</c:v>
                </c:pt>
                <c:pt idx="1">
                  <c:v>0.15</c:v>
                </c:pt>
                <c:pt idx="2">
                  <c:v>0.12</c:v>
                </c:pt>
                <c:pt idx="3">
                  <c:v>0.03</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Overall U.S.</c:v>
                </c:pt>
              </c:strCache>
            </c:strRef>
          </c:tx>
          <c:spPr>
            <a:solidFill>
              <a:schemeClr val="bg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Sheet1!$C$2:$C$5</c:f>
              <c:numCache>
                <c:formatCode>0.0%</c:formatCode>
                <c:ptCount val="4"/>
                <c:pt idx="0">
                  <c:v>0.19</c:v>
                </c:pt>
                <c:pt idx="1">
                  <c:v>0.16</c:v>
                </c:pt>
                <c:pt idx="2">
                  <c:v>0.09</c:v>
                </c:pt>
                <c:pt idx="3">
                  <c:v>0.03</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70"/>
        <c:overlap val="-10"/>
        <c:axId val="-2121968968"/>
        <c:axId val="-2114964776"/>
      </c:barChart>
      <c:catAx>
        <c:axId val="-2121968968"/>
        <c:scaling>
          <c:orientation val="minMax"/>
        </c:scaling>
        <c:delete val="0"/>
        <c:axPos val="b"/>
        <c:numFmt formatCode="General" sourceLinked="1"/>
        <c:majorTickMark val="none"/>
        <c:minorTickMark val="none"/>
        <c:tickLblPos val="nextTo"/>
        <c:crossAx val="-2114964776"/>
        <c:crosses val="autoZero"/>
        <c:auto val="1"/>
        <c:lblAlgn val="ctr"/>
        <c:lblOffset val="100"/>
        <c:noMultiLvlLbl val="0"/>
      </c:catAx>
      <c:valAx>
        <c:axId val="-2114964776"/>
        <c:scaling>
          <c:orientation val="minMax"/>
          <c:max val="0.30000000000000004"/>
          <c:min val="0"/>
        </c:scaling>
        <c:delete val="0"/>
        <c:axPos val="l"/>
        <c:majorGridlines>
          <c:spPr>
            <a:ln>
              <a:solidFill>
                <a:schemeClr val="bg1">
                  <a:lumMod val="50000"/>
                </a:schemeClr>
              </a:solidFill>
            </a:ln>
          </c:spPr>
        </c:majorGridlines>
        <c:numFmt formatCode="0%" sourceLinked="0"/>
        <c:majorTickMark val="out"/>
        <c:minorTickMark val="none"/>
        <c:tickLblPos val="nextTo"/>
        <c:spPr>
          <a:ln>
            <a:noFill/>
          </a:ln>
        </c:spPr>
        <c:crossAx val="-2121968968"/>
        <c:crosses val="autoZero"/>
        <c:crossBetween val="between"/>
        <c:majorUnit val="5.000000000000001E-2"/>
      </c:valAx>
      <c:spPr>
        <a:solidFill>
          <a:schemeClr val="bg1"/>
        </a:solidFill>
        <a:ln w="6350" cmpd="sng">
          <a:noFill/>
        </a:ln>
        <a:effectLst/>
      </c:spPr>
    </c:plotArea>
    <c:legend>
      <c:legendPos val="r"/>
      <c:layout>
        <c:manualLayout>
          <c:xMode val="edge"/>
          <c:yMode val="edge"/>
          <c:x val="0.47698073471986857"/>
          <c:y val="1.8967731439600267E-3"/>
          <c:w val="0.5215678866361283"/>
          <c:h val="8.0626004977540258E-2"/>
        </c:manualLayout>
      </c:layout>
      <c:overlay val="0"/>
    </c:legend>
    <c:plotVisOnly val="1"/>
    <c:dispBlanksAs val="gap"/>
    <c:showDLblsOverMax val="0"/>
  </c:chart>
  <c:txPr>
    <a:bodyPr/>
    <a:lstStyle/>
    <a:p>
      <a:pPr>
        <a:defRPr sz="1200" b="0">
          <a:latin typeface="Roboto" panose="02000000000000000000" pitchFamily="2" charset="0"/>
          <a:ea typeface="Roboto" panose="02000000000000000000" pitchFamily="2" charset="0"/>
          <a:cs typeface="Calibri" panose="020F050202020403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43059449376879E-2"/>
          <c:y val="4.874986414356438E-2"/>
          <c:w val="0.92488933720664845"/>
          <c:h val="0.88464421682307737"/>
        </c:manualLayout>
      </c:layout>
      <c:lineChart>
        <c:grouping val="standard"/>
        <c:varyColors val="0"/>
        <c:ser>
          <c:idx val="0"/>
          <c:order val="0"/>
          <c:tx>
            <c:strRef>
              <c:f>'Underlying Cause of Death, 1999'!$H$67</c:f>
              <c:strCache>
                <c:ptCount val="1"/>
                <c:pt idx="0">
                  <c:v>Hispanic</c:v>
                </c:pt>
              </c:strCache>
            </c:strRef>
          </c:tx>
          <c:spPr>
            <a:ln w="28575" cap="rnd">
              <a:solidFill>
                <a:srgbClr val="0065A4"/>
              </a:solidFill>
              <a:round/>
            </a:ln>
            <a:effectLst/>
          </c:spPr>
          <c:marker>
            <c:symbol val="none"/>
          </c:marker>
          <c:cat>
            <c:numRef>
              <c:f>'Underlying Cause of Death, 1999'!$I$66:$R$66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1999'!$I$67:$R$67</c:f>
              <c:numCache>
                <c:formatCode>General</c:formatCode>
                <c:ptCount val="10"/>
                <c:pt idx="0">
                  <c:v>5.8</c:v>
                </c:pt>
                <c:pt idx="1">
                  <c:v>5.7</c:v>
                </c:pt>
                <c:pt idx="2">
                  <c:v>5.8</c:v>
                </c:pt>
                <c:pt idx="3">
                  <c:v>5.7</c:v>
                </c:pt>
                <c:pt idx="4">
                  <c:v>6.3</c:v>
                </c:pt>
                <c:pt idx="5">
                  <c:v>6.2</c:v>
                </c:pt>
                <c:pt idx="6">
                  <c:v>6.7</c:v>
                </c:pt>
                <c:pt idx="7">
                  <c:v>6.9</c:v>
                </c:pt>
                <c:pt idx="8">
                  <c:v>7.4</c:v>
                </c:pt>
                <c:pt idx="9">
                  <c:v>7.3</c:v>
                </c:pt>
              </c:numCache>
            </c:numRef>
          </c:val>
          <c:smooth val="0"/>
          <c:extLst>
            <c:ext xmlns:c16="http://schemas.microsoft.com/office/drawing/2014/chart" uri="{C3380CC4-5D6E-409C-BE32-E72D297353CC}">
              <c16:uniqueId val="{00000000-C2DF-4443-88A3-7AD4D54E029D}"/>
            </c:ext>
          </c:extLst>
        </c:ser>
        <c:ser>
          <c:idx val="1"/>
          <c:order val="1"/>
          <c:tx>
            <c:strRef>
              <c:f>'Underlying Cause of Death, 1999'!$H$68</c:f>
              <c:strCache>
                <c:ptCount val="1"/>
                <c:pt idx="0">
                  <c:v>Overall U.S. </c:v>
                </c:pt>
              </c:strCache>
            </c:strRef>
          </c:tx>
          <c:spPr>
            <a:ln w="28575" cap="rnd">
              <a:solidFill>
                <a:srgbClr val="49A92F"/>
              </a:solidFill>
              <a:round/>
            </a:ln>
            <a:effectLst/>
          </c:spPr>
          <c:marker>
            <c:symbol val="none"/>
          </c:marker>
          <c:cat>
            <c:numRef>
              <c:f>'Underlying Cause of Death, 1999'!$I$66:$R$66</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1999'!$I$68:$R$68</c:f>
              <c:numCache>
                <c:formatCode>General</c:formatCode>
                <c:ptCount val="10"/>
                <c:pt idx="0">
                  <c:v>12.1</c:v>
                </c:pt>
                <c:pt idx="1">
                  <c:v>12.3</c:v>
                </c:pt>
                <c:pt idx="2">
                  <c:v>12.6</c:v>
                </c:pt>
                <c:pt idx="3">
                  <c:v>12.6</c:v>
                </c:pt>
                <c:pt idx="4">
                  <c:v>13</c:v>
                </c:pt>
                <c:pt idx="5">
                  <c:v>13.3</c:v>
                </c:pt>
                <c:pt idx="6">
                  <c:v>13.4</c:v>
                </c:pt>
                <c:pt idx="7">
                  <c:v>14</c:v>
                </c:pt>
                <c:pt idx="8">
                  <c:v>14.2</c:v>
                </c:pt>
                <c:pt idx="9">
                  <c:v>13.2</c:v>
                </c:pt>
              </c:numCache>
            </c:numRef>
          </c:val>
          <c:smooth val="0"/>
          <c:extLst>
            <c:ext xmlns:c16="http://schemas.microsoft.com/office/drawing/2014/chart" uri="{C3380CC4-5D6E-409C-BE32-E72D297353CC}">
              <c16:uniqueId val="{00000001-C2DF-4443-88A3-7AD4D54E029D}"/>
            </c:ext>
          </c:extLst>
        </c:ser>
        <c:dLbls>
          <c:showLegendKey val="0"/>
          <c:showVal val="0"/>
          <c:showCatName val="0"/>
          <c:showSerName val="0"/>
          <c:showPercent val="0"/>
          <c:showBubbleSize val="0"/>
        </c:dLbls>
        <c:smooth val="0"/>
        <c:axId val="380672111"/>
        <c:axId val="380671695"/>
      </c:lineChart>
      <c:catAx>
        <c:axId val="38067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380671695"/>
        <c:crosses val="autoZero"/>
        <c:auto val="1"/>
        <c:lblAlgn val="ctr"/>
        <c:lblOffset val="100"/>
        <c:noMultiLvlLbl val="0"/>
      </c:catAx>
      <c:valAx>
        <c:axId val="380671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3806721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15-24 years</c:v>
                </c:pt>
              </c:strCache>
            </c:strRef>
          </c:tx>
          <c:spPr>
            <a:ln w="28575" cap="rnd">
              <a:solidFill>
                <a:schemeClr val="accent3"/>
              </a:solidFill>
              <a:round/>
            </a:ln>
            <a:effectLst/>
          </c:spPr>
          <c:marker>
            <c:symbol val="none"/>
          </c:marker>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Sheet1!$B$2:$K$2</c:f>
              <c:numCache>
                <c:formatCode>General</c:formatCode>
                <c:ptCount val="10"/>
                <c:pt idx="0">
                  <c:v>10.5</c:v>
                </c:pt>
                <c:pt idx="1">
                  <c:v>11</c:v>
                </c:pt>
                <c:pt idx="2">
                  <c:v>11.1</c:v>
                </c:pt>
                <c:pt idx="3">
                  <c:v>11.1</c:v>
                </c:pt>
                <c:pt idx="4">
                  <c:v>11.6</c:v>
                </c:pt>
                <c:pt idx="5">
                  <c:v>12.5</c:v>
                </c:pt>
                <c:pt idx="6">
                  <c:v>13.1</c:v>
                </c:pt>
                <c:pt idx="7">
                  <c:v>14.4</c:v>
                </c:pt>
                <c:pt idx="8">
                  <c:v>14.5</c:v>
                </c:pt>
                <c:pt idx="9">
                  <c:v>13.9</c:v>
                </c:pt>
              </c:numCache>
            </c:numRef>
          </c:val>
          <c:smooth val="0"/>
          <c:extLst>
            <c:ext xmlns:c16="http://schemas.microsoft.com/office/drawing/2014/chart" uri="{C3380CC4-5D6E-409C-BE32-E72D297353CC}">
              <c16:uniqueId val="{00000000-40D7-9D4A-ACD3-64F0A50A2176}"/>
            </c:ext>
          </c:extLst>
        </c:ser>
        <c:ser>
          <c:idx val="1"/>
          <c:order val="1"/>
          <c:tx>
            <c:strRef>
              <c:f>Sheet1!$A$3</c:f>
              <c:strCache>
                <c:ptCount val="1"/>
                <c:pt idx="0">
                  <c:v>25-44 years</c:v>
                </c:pt>
              </c:strCache>
            </c:strRef>
          </c:tx>
          <c:spPr>
            <a:ln w="28575" cap="rnd">
              <a:solidFill>
                <a:schemeClr val="accent1"/>
              </a:solidFill>
              <a:round/>
            </a:ln>
            <a:effectLst/>
          </c:spPr>
          <c:marker>
            <c:symbol val="none"/>
          </c:marker>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Sheet1!$B$3:$K$3</c:f>
              <c:numCache>
                <c:formatCode>General</c:formatCode>
                <c:ptCount val="10"/>
                <c:pt idx="0">
                  <c:v>15</c:v>
                </c:pt>
                <c:pt idx="1">
                  <c:v>15.4</c:v>
                </c:pt>
                <c:pt idx="2">
                  <c:v>15.6</c:v>
                </c:pt>
                <c:pt idx="3">
                  <c:v>15.5</c:v>
                </c:pt>
                <c:pt idx="4">
                  <c:v>15.8</c:v>
                </c:pt>
                <c:pt idx="5">
                  <c:v>16.399999999999999</c:v>
                </c:pt>
                <c:pt idx="6">
                  <c:v>16.899999999999999</c:v>
                </c:pt>
                <c:pt idx="7">
                  <c:v>17.7</c:v>
                </c:pt>
                <c:pt idx="8">
                  <c:v>17.899999999999999</c:v>
                </c:pt>
                <c:pt idx="9">
                  <c:v>17.8</c:v>
                </c:pt>
              </c:numCache>
            </c:numRef>
          </c:val>
          <c:smooth val="0"/>
          <c:extLst>
            <c:ext xmlns:c16="http://schemas.microsoft.com/office/drawing/2014/chart" uri="{C3380CC4-5D6E-409C-BE32-E72D297353CC}">
              <c16:uniqueId val="{00000001-40D7-9D4A-ACD3-64F0A50A2176}"/>
            </c:ext>
          </c:extLst>
        </c:ser>
        <c:ser>
          <c:idx val="2"/>
          <c:order val="2"/>
          <c:tx>
            <c:strRef>
              <c:f>Sheet1!$A$4</c:f>
              <c:strCache>
                <c:ptCount val="1"/>
                <c:pt idx="0">
                  <c:v>45-64 years</c:v>
                </c:pt>
              </c:strCache>
            </c:strRef>
          </c:tx>
          <c:spPr>
            <a:ln w="28575" cap="rnd">
              <a:solidFill>
                <a:schemeClr val="tx2"/>
              </a:solidFill>
              <a:round/>
            </a:ln>
            <a:effectLst/>
          </c:spPr>
          <c:marker>
            <c:symbol val="none"/>
          </c:marker>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Sheet1!$B$4:$K$4</c:f>
              <c:numCache>
                <c:formatCode>General</c:formatCode>
                <c:ptCount val="10"/>
                <c:pt idx="0">
                  <c:v>18.600000000000001</c:v>
                </c:pt>
                <c:pt idx="1">
                  <c:v>18.5</c:v>
                </c:pt>
                <c:pt idx="2">
                  <c:v>19</c:v>
                </c:pt>
                <c:pt idx="3">
                  <c:v>18.899999999999999</c:v>
                </c:pt>
                <c:pt idx="4">
                  <c:v>19.5</c:v>
                </c:pt>
                <c:pt idx="5">
                  <c:v>19.600000000000001</c:v>
                </c:pt>
                <c:pt idx="6">
                  <c:v>19.2</c:v>
                </c:pt>
                <c:pt idx="7">
                  <c:v>19.600000000000001</c:v>
                </c:pt>
                <c:pt idx="8">
                  <c:v>20.100000000000001</c:v>
                </c:pt>
                <c:pt idx="9">
                  <c:v>19.5</c:v>
                </c:pt>
              </c:numCache>
            </c:numRef>
          </c:val>
          <c:smooth val="0"/>
          <c:extLst>
            <c:ext xmlns:c16="http://schemas.microsoft.com/office/drawing/2014/chart" uri="{C3380CC4-5D6E-409C-BE32-E72D297353CC}">
              <c16:uniqueId val="{00000002-40D7-9D4A-ACD3-64F0A50A2176}"/>
            </c:ext>
          </c:extLst>
        </c:ser>
        <c:ser>
          <c:idx val="3"/>
          <c:order val="3"/>
          <c:tx>
            <c:strRef>
              <c:f>Sheet1!$A$5</c:f>
              <c:strCache>
                <c:ptCount val="1"/>
                <c:pt idx="0">
                  <c:v>65 +</c:v>
                </c:pt>
              </c:strCache>
            </c:strRef>
          </c:tx>
          <c:spPr>
            <a:ln w="28575" cap="rnd">
              <a:solidFill>
                <a:schemeClr val="bg2"/>
              </a:solidFill>
              <a:round/>
            </a:ln>
            <a:effectLst/>
          </c:spPr>
          <c:marker>
            <c:symbol val="none"/>
          </c:marker>
          <c:cat>
            <c:strRef>
              <c:f>Sheet1!$B$1:$K$1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Sheet1!$B$5:$K$5</c:f>
              <c:numCache>
                <c:formatCode>General</c:formatCode>
                <c:ptCount val="10"/>
                <c:pt idx="0">
                  <c:v>14.9</c:v>
                </c:pt>
                <c:pt idx="1">
                  <c:v>15.2</c:v>
                </c:pt>
                <c:pt idx="2">
                  <c:v>15.4</c:v>
                </c:pt>
                <c:pt idx="3">
                  <c:v>16.100000000000001</c:v>
                </c:pt>
                <c:pt idx="4">
                  <c:v>16.600000000000001</c:v>
                </c:pt>
                <c:pt idx="5">
                  <c:v>16.600000000000001</c:v>
                </c:pt>
                <c:pt idx="6">
                  <c:v>16.600000000000001</c:v>
                </c:pt>
                <c:pt idx="7">
                  <c:v>16.8</c:v>
                </c:pt>
                <c:pt idx="8">
                  <c:v>17.3</c:v>
                </c:pt>
                <c:pt idx="9">
                  <c:v>17</c:v>
                </c:pt>
              </c:numCache>
            </c:numRef>
          </c:val>
          <c:smooth val="0"/>
          <c:extLst>
            <c:ext xmlns:c16="http://schemas.microsoft.com/office/drawing/2014/chart" uri="{C3380CC4-5D6E-409C-BE32-E72D297353CC}">
              <c16:uniqueId val="{0000000B-40D7-9D4A-ACD3-64F0A50A2176}"/>
            </c:ext>
          </c:extLst>
        </c:ser>
        <c:dLbls>
          <c:showLegendKey val="0"/>
          <c:showVal val="0"/>
          <c:showCatName val="0"/>
          <c:showSerName val="0"/>
          <c:showPercent val="0"/>
          <c:showBubbleSize val="0"/>
        </c:dLbls>
        <c:smooth val="0"/>
        <c:axId val="1009303024"/>
        <c:axId val="1009304672"/>
      </c:lineChart>
      <c:catAx>
        <c:axId val="100930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crossAx val="1009304672"/>
        <c:crosses val="autoZero"/>
        <c:auto val="1"/>
        <c:lblAlgn val="ctr"/>
        <c:lblOffset val="100"/>
        <c:noMultiLvlLbl val="0"/>
      </c:catAx>
      <c:valAx>
        <c:axId val="1009304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crossAx val="1009303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'Underlying Cause of Death, 1999'!$F$76</c:f>
              <c:strCache>
                <c:ptCount val="1"/>
                <c:pt idx="0">
                  <c:v>Hispanic </c:v>
                </c:pt>
              </c:strCache>
            </c:strRef>
          </c:tx>
          <c:spPr>
            <a:solidFill>
              <a:srgbClr val="0065A4"/>
            </a:solidFill>
            <a:ln>
              <a:noFill/>
            </a:ln>
            <a:effectLst/>
          </c:spPr>
          <c:invertIfNegative val="0"/>
          <c:cat>
            <c:strRef>
              <c:f>'Underlying Cause of Death, 1999'!$G$75:$O$75</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1999'!$G$76:$O$76</c:f>
              <c:numCache>
                <c:formatCode>General</c:formatCode>
                <c:ptCount val="9"/>
                <c:pt idx="0">
                  <c:v>0.7</c:v>
                </c:pt>
                <c:pt idx="1">
                  <c:v>8.5</c:v>
                </c:pt>
                <c:pt idx="2">
                  <c:v>9</c:v>
                </c:pt>
                <c:pt idx="3">
                  <c:v>7.8</c:v>
                </c:pt>
                <c:pt idx="4">
                  <c:v>8</c:v>
                </c:pt>
                <c:pt idx="5">
                  <c:v>7.6</c:v>
                </c:pt>
                <c:pt idx="6">
                  <c:v>6.5</c:v>
                </c:pt>
                <c:pt idx="7">
                  <c:v>7.8</c:v>
                </c:pt>
                <c:pt idx="8">
                  <c:v>7.9</c:v>
                </c:pt>
              </c:numCache>
            </c:numRef>
          </c:val>
          <c:extLst>
            <c:ext xmlns:c16="http://schemas.microsoft.com/office/drawing/2014/chart" uri="{C3380CC4-5D6E-409C-BE32-E72D297353CC}">
              <c16:uniqueId val="{00000000-753D-4651-806C-2834A4547234}"/>
            </c:ext>
          </c:extLst>
        </c:ser>
        <c:ser>
          <c:idx val="1"/>
          <c:order val="1"/>
          <c:tx>
            <c:strRef>
              <c:f>'Underlying Cause of Death, 1999'!$F$77</c:f>
              <c:strCache>
                <c:ptCount val="1"/>
                <c:pt idx="0">
                  <c:v>Overall U.S.</c:v>
                </c:pt>
              </c:strCache>
            </c:strRef>
          </c:tx>
          <c:spPr>
            <a:solidFill>
              <a:srgbClr val="49A92F"/>
            </a:solidFill>
            <a:ln>
              <a:noFill/>
            </a:ln>
            <a:effectLst/>
          </c:spPr>
          <c:invertIfNegative val="0"/>
          <c:cat>
            <c:strRef>
              <c:f>'Underlying Cause of Death, 1999'!$G$75:$O$75</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1999'!$G$77:$O$77</c:f>
              <c:numCache>
                <c:formatCode>General</c:formatCode>
                <c:ptCount val="9"/>
                <c:pt idx="0">
                  <c:v>1</c:v>
                </c:pt>
                <c:pt idx="1">
                  <c:v>12.4</c:v>
                </c:pt>
                <c:pt idx="2">
                  <c:v>15.8</c:v>
                </c:pt>
                <c:pt idx="3">
                  <c:v>17</c:v>
                </c:pt>
                <c:pt idx="4">
                  <c:v>19.899999999999999</c:v>
                </c:pt>
                <c:pt idx="5">
                  <c:v>18.600000000000001</c:v>
                </c:pt>
                <c:pt idx="6">
                  <c:v>15.1</c:v>
                </c:pt>
                <c:pt idx="7">
                  <c:v>17.5</c:v>
                </c:pt>
                <c:pt idx="8">
                  <c:v>18.8</c:v>
                </c:pt>
              </c:numCache>
            </c:numRef>
          </c:val>
          <c:extLst>
            <c:ext xmlns:c16="http://schemas.microsoft.com/office/drawing/2014/chart" uri="{C3380CC4-5D6E-409C-BE32-E72D297353CC}">
              <c16:uniqueId val="{00000001-753D-4651-806C-2834A4547234}"/>
            </c:ext>
          </c:extLst>
        </c:ser>
        <c:dLbls>
          <c:showLegendKey val="0"/>
          <c:showVal val="0"/>
          <c:showCatName val="0"/>
          <c:showSerName val="0"/>
          <c:showPercent val="0"/>
          <c:showBubbleSize val="0"/>
        </c:dLbls>
        <c:gapWidth val="219"/>
        <c:overlap val="-27"/>
        <c:axId val="2063521680"/>
        <c:axId val="2063515440"/>
      </c:barChart>
      <c:catAx>
        <c:axId val="206352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63515440"/>
        <c:crosses val="autoZero"/>
        <c:auto val="1"/>
        <c:lblAlgn val="ctr"/>
        <c:lblOffset val="100"/>
        <c:noMultiLvlLbl val="0"/>
      </c:catAx>
      <c:valAx>
        <c:axId val="2063515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a:t>Rates per 100,000</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63521680"/>
        <c:crosses val="autoZero"/>
        <c:crossBetween val="between"/>
      </c:valAx>
      <c:spPr>
        <a:noFill/>
        <a:ln>
          <a:noFill/>
        </a:ln>
        <a:effectLst/>
      </c:spPr>
    </c:plotArea>
    <c:legend>
      <c:legendPos val="b"/>
      <c:layout>
        <c:manualLayout>
          <c:xMode val="edge"/>
          <c:yMode val="edge"/>
          <c:x val="0.65584560889129717"/>
          <c:y val="6.9479886861551127E-2"/>
          <c:w val="0.2525846094159076"/>
          <c:h val="4.6751414339683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'Underlying Cause of Death, 1999'!$N$64</c:f>
              <c:strCache>
                <c:ptCount val="1"/>
                <c:pt idx="0">
                  <c:v>Hispanic</c:v>
                </c:pt>
              </c:strCache>
            </c:strRef>
          </c:tx>
          <c:spPr>
            <a:solidFill>
              <a:srgbClr val="0065A4"/>
            </a:solidFill>
            <a:ln>
              <a:noFill/>
            </a:ln>
            <a:effectLst/>
          </c:spPr>
          <c:invertIfNegative val="0"/>
          <c:cat>
            <c:strRef>
              <c:f>'Underlying Cause of Death, 1999'!$O$63:$P$63</c:f>
              <c:strCache>
                <c:ptCount val="2"/>
                <c:pt idx="0">
                  <c:v>Male</c:v>
                </c:pt>
                <c:pt idx="1">
                  <c:v>Female</c:v>
                </c:pt>
              </c:strCache>
            </c:strRef>
          </c:cat>
          <c:val>
            <c:numRef>
              <c:f>'Underlying Cause of Death, 1999'!$O$64:$P$64</c:f>
              <c:numCache>
                <c:formatCode>General</c:formatCode>
                <c:ptCount val="2"/>
                <c:pt idx="0">
                  <c:v>10.4</c:v>
                </c:pt>
                <c:pt idx="1">
                  <c:v>2.5</c:v>
                </c:pt>
              </c:numCache>
            </c:numRef>
          </c:val>
          <c:extLst>
            <c:ext xmlns:c16="http://schemas.microsoft.com/office/drawing/2014/chart" uri="{C3380CC4-5D6E-409C-BE32-E72D297353CC}">
              <c16:uniqueId val="{00000000-1B0B-4B0D-8B62-AB323FFB0E19}"/>
            </c:ext>
          </c:extLst>
        </c:ser>
        <c:ser>
          <c:idx val="1"/>
          <c:order val="1"/>
          <c:tx>
            <c:strRef>
              <c:f>'Underlying Cause of Death, 1999'!$N$65</c:f>
              <c:strCache>
                <c:ptCount val="1"/>
                <c:pt idx="0">
                  <c:v>Overall U.S.</c:v>
                </c:pt>
              </c:strCache>
            </c:strRef>
          </c:tx>
          <c:spPr>
            <a:solidFill>
              <a:srgbClr val="49A92F"/>
            </a:solidFill>
            <a:ln>
              <a:noFill/>
            </a:ln>
            <a:effectLst/>
          </c:spPr>
          <c:invertIfNegative val="0"/>
          <c:cat>
            <c:strRef>
              <c:f>'Underlying Cause of Death, 1999'!$O$63:$P$63</c:f>
              <c:strCache>
                <c:ptCount val="2"/>
                <c:pt idx="0">
                  <c:v>Male</c:v>
                </c:pt>
                <c:pt idx="1">
                  <c:v>Female</c:v>
                </c:pt>
              </c:strCache>
            </c:strRef>
          </c:cat>
          <c:val>
            <c:numRef>
              <c:f>'Underlying Cause of Death, 1999'!$O$65:$P$65</c:f>
              <c:numCache>
                <c:formatCode>General</c:formatCode>
                <c:ptCount val="2"/>
                <c:pt idx="0">
                  <c:v>21.1</c:v>
                </c:pt>
                <c:pt idx="1">
                  <c:v>5.7</c:v>
                </c:pt>
              </c:numCache>
            </c:numRef>
          </c:val>
          <c:extLst>
            <c:ext xmlns:c16="http://schemas.microsoft.com/office/drawing/2014/chart" uri="{C3380CC4-5D6E-409C-BE32-E72D297353CC}">
              <c16:uniqueId val="{00000001-1B0B-4B0D-8B62-AB323FFB0E19}"/>
            </c:ext>
          </c:extLst>
        </c:ser>
        <c:dLbls>
          <c:showLegendKey val="0"/>
          <c:showVal val="0"/>
          <c:showCatName val="0"/>
          <c:showSerName val="0"/>
          <c:showPercent val="0"/>
          <c:showBubbleSize val="0"/>
        </c:dLbls>
        <c:gapWidth val="219"/>
        <c:overlap val="-27"/>
        <c:axId val="791624031"/>
        <c:axId val="791630687"/>
      </c:barChart>
      <c:catAx>
        <c:axId val="791624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791630687"/>
        <c:crosses val="autoZero"/>
        <c:auto val="1"/>
        <c:lblAlgn val="ctr"/>
        <c:lblOffset val="100"/>
        <c:noMultiLvlLbl val="0"/>
      </c:catAx>
      <c:valAx>
        <c:axId val="7916306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791624031"/>
        <c:crosses val="autoZero"/>
        <c:crossBetween val="between"/>
      </c:valAx>
      <c:spPr>
        <a:noFill/>
        <a:ln>
          <a:noFill/>
        </a:ln>
        <a:effectLst/>
      </c:spPr>
    </c:plotArea>
    <c:legend>
      <c:legendPos val="b"/>
      <c:layout>
        <c:manualLayout>
          <c:xMode val="edge"/>
          <c:yMode val="edge"/>
          <c:x val="0.58487761234308822"/>
          <c:y val="7.9146411805789574E-2"/>
          <c:w val="0.27464758416794721"/>
          <c:h val="4.6542890500397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Sheet1!$B$42</c:f>
              <c:strCache>
                <c:ptCount val="1"/>
                <c:pt idx="0">
                  <c:v>Hispanic</c:v>
                </c:pt>
              </c:strCache>
            </c:strRef>
          </c:tx>
          <c:spPr>
            <a:solidFill>
              <a:srgbClr val="0065A4"/>
            </a:solidFill>
            <a:ln>
              <a:noFill/>
            </a:ln>
            <a:effectLst/>
          </c:spPr>
          <c:invertIfNegative val="0"/>
          <c:cat>
            <c:strRef>
              <c:f>Sheet1!$A$43:$A$45</c:f>
              <c:strCache>
                <c:ptCount val="3"/>
                <c:pt idx="0">
                  <c:v>Past-Year Suicidal Thoughts</c:v>
                </c:pt>
                <c:pt idx="1">
                  <c:v>Made a Past-Year Plan for Suicide</c:v>
                </c:pt>
                <c:pt idx="2">
                  <c:v>Past-Year Suicide Attempt </c:v>
                </c:pt>
              </c:strCache>
            </c:strRef>
          </c:cat>
          <c:val>
            <c:numRef>
              <c:f>Sheet1!$B$43:$B$45</c:f>
              <c:numCache>
                <c:formatCode>General</c:formatCode>
                <c:ptCount val="3"/>
                <c:pt idx="0">
                  <c:v>5</c:v>
                </c:pt>
                <c:pt idx="1">
                  <c:v>1.5</c:v>
                </c:pt>
                <c:pt idx="2">
                  <c:v>0.6</c:v>
                </c:pt>
              </c:numCache>
            </c:numRef>
          </c:val>
          <c:extLst>
            <c:ext xmlns:c16="http://schemas.microsoft.com/office/drawing/2014/chart" uri="{C3380CC4-5D6E-409C-BE32-E72D297353CC}">
              <c16:uniqueId val="{00000000-146E-448D-AE33-E6EA4ED76F61}"/>
            </c:ext>
          </c:extLst>
        </c:ser>
        <c:ser>
          <c:idx val="1"/>
          <c:order val="1"/>
          <c:tx>
            <c:strRef>
              <c:f>Sheet1!$C$42</c:f>
              <c:strCache>
                <c:ptCount val="1"/>
                <c:pt idx="0">
                  <c:v>Overall U.S. </c:v>
                </c:pt>
              </c:strCache>
            </c:strRef>
          </c:tx>
          <c:spPr>
            <a:solidFill>
              <a:srgbClr val="49A92F"/>
            </a:solidFill>
            <a:ln>
              <a:noFill/>
            </a:ln>
            <a:effectLst/>
          </c:spPr>
          <c:invertIfNegative val="0"/>
          <c:cat>
            <c:strRef>
              <c:f>Sheet1!$A$43:$A$45</c:f>
              <c:strCache>
                <c:ptCount val="3"/>
                <c:pt idx="0">
                  <c:v>Past-Year Suicidal Thoughts</c:v>
                </c:pt>
                <c:pt idx="1">
                  <c:v>Made a Past-Year Plan for Suicide</c:v>
                </c:pt>
                <c:pt idx="2">
                  <c:v>Past-Year Suicide Attempt </c:v>
                </c:pt>
              </c:strCache>
            </c:strRef>
          </c:cat>
          <c:val>
            <c:numRef>
              <c:f>Sheet1!$C$43:$C$45</c:f>
              <c:numCache>
                <c:formatCode>General</c:formatCode>
                <c:ptCount val="3"/>
                <c:pt idx="0">
                  <c:v>4.8</c:v>
                </c:pt>
                <c:pt idx="1">
                  <c:v>1.4</c:v>
                </c:pt>
                <c:pt idx="2">
                  <c:v>0.6</c:v>
                </c:pt>
              </c:numCache>
            </c:numRef>
          </c:val>
          <c:extLst>
            <c:ext xmlns:c16="http://schemas.microsoft.com/office/drawing/2014/chart" uri="{C3380CC4-5D6E-409C-BE32-E72D297353CC}">
              <c16:uniqueId val="{00000001-146E-448D-AE33-E6EA4ED76F61}"/>
            </c:ext>
          </c:extLst>
        </c:ser>
        <c:dLbls>
          <c:showLegendKey val="0"/>
          <c:showVal val="0"/>
          <c:showCatName val="0"/>
          <c:showSerName val="0"/>
          <c:showPercent val="0"/>
          <c:showBubbleSize val="0"/>
        </c:dLbls>
        <c:gapWidth val="219"/>
        <c:overlap val="-27"/>
        <c:axId val="2081947087"/>
        <c:axId val="2081948751"/>
      </c:barChart>
      <c:catAx>
        <c:axId val="208194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81948751"/>
        <c:crosses val="autoZero"/>
        <c:auto val="1"/>
        <c:lblAlgn val="ctr"/>
        <c:lblOffset val="100"/>
        <c:noMultiLvlLbl val="0"/>
      </c:catAx>
      <c:valAx>
        <c:axId val="20819487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081947087"/>
        <c:crosses val="autoZero"/>
        <c:crossBetween val="between"/>
      </c:valAx>
      <c:spPr>
        <a:noFill/>
        <a:ln>
          <a:noFill/>
        </a:ln>
        <a:effectLst/>
      </c:spPr>
    </c:plotArea>
    <c:legend>
      <c:legendPos val="b"/>
      <c:layout>
        <c:manualLayout>
          <c:xMode val="edge"/>
          <c:yMode val="edge"/>
          <c:x val="0.44325029377412584"/>
          <c:y val="8.2236496753695335E-2"/>
          <c:w val="0.39462188213643407"/>
          <c:h val="4.934245061472579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3149825360293306E-2"/>
          <c:y val="8.7020591771047442E-2"/>
          <c:w val="0.91685017463970664"/>
          <c:h val="0.70876818584299595"/>
        </c:manualLayout>
      </c:layout>
      <c:barChart>
        <c:barDir val="col"/>
        <c:grouping val="clustered"/>
        <c:varyColors val="0"/>
        <c:ser>
          <c:idx val="0"/>
          <c:order val="0"/>
          <c:tx>
            <c:strRef>
              <c:f>Sheet1!$B$1</c:f>
              <c:strCache>
                <c:ptCount val="1"/>
                <c:pt idx="0">
                  <c:v>Hispanic</c:v>
                </c:pt>
              </c:strCache>
            </c:strRef>
          </c:tx>
          <c:spPr>
            <a:solidFill>
              <a:schemeClr val="tx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Sheet1!$B$2:$B$5</c:f>
              <c:numCache>
                <c:formatCode>0.0%</c:formatCode>
                <c:ptCount val="4"/>
                <c:pt idx="0">
                  <c:v>0.17</c:v>
                </c:pt>
                <c:pt idx="1">
                  <c:v>0.15</c:v>
                </c:pt>
                <c:pt idx="2">
                  <c:v>0.09</c:v>
                </c:pt>
                <c:pt idx="3">
                  <c:v>0.03</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Overall U.S.</c:v>
                </c:pt>
              </c:strCache>
            </c:strRef>
          </c:tx>
          <c:spPr>
            <a:solidFill>
              <a:schemeClr val="bg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Sheet1!$C$2:$C$5</c:f>
              <c:numCache>
                <c:formatCode>0.0%</c:formatCode>
                <c:ptCount val="4"/>
                <c:pt idx="0">
                  <c:v>0.19</c:v>
                </c:pt>
                <c:pt idx="1">
                  <c:v>0.16</c:v>
                </c:pt>
                <c:pt idx="2">
                  <c:v>0.09</c:v>
                </c:pt>
                <c:pt idx="3">
                  <c:v>2.4E-2</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70"/>
        <c:overlap val="-10"/>
        <c:axId val="-2121968968"/>
        <c:axId val="-2114964776"/>
      </c:barChart>
      <c:catAx>
        <c:axId val="-2121968968"/>
        <c:scaling>
          <c:orientation val="minMax"/>
        </c:scaling>
        <c:delete val="0"/>
        <c:axPos val="b"/>
        <c:numFmt formatCode="General" sourceLinked="1"/>
        <c:majorTickMark val="none"/>
        <c:minorTickMark val="none"/>
        <c:tickLblPos val="nextTo"/>
        <c:crossAx val="-2114964776"/>
        <c:crosses val="autoZero"/>
        <c:auto val="1"/>
        <c:lblAlgn val="ctr"/>
        <c:lblOffset val="100"/>
        <c:noMultiLvlLbl val="0"/>
      </c:catAx>
      <c:valAx>
        <c:axId val="-2114964776"/>
        <c:scaling>
          <c:orientation val="minMax"/>
          <c:max val="0.30000000000000004"/>
          <c:min val="0"/>
        </c:scaling>
        <c:delete val="0"/>
        <c:axPos val="l"/>
        <c:majorGridlines>
          <c:spPr>
            <a:ln>
              <a:solidFill>
                <a:schemeClr val="bg1">
                  <a:lumMod val="50000"/>
                </a:schemeClr>
              </a:solidFill>
            </a:ln>
          </c:spPr>
        </c:majorGridlines>
        <c:numFmt formatCode="0%" sourceLinked="0"/>
        <c:majorTickMark val="out"/>
        <c:minorTickMark val="none"/>
        <c:tickLblPos val="nextTo"/>
        <c:spPr>
          <a:ln>
            <a:noFill/>
          </a:ln>
        </c:spPr>
        <c:crossAx val="-2121968968"/>
        <c:crosses val="autoZero"/>
        <c:crossBetween val="between"/>
        <c:majorUnit val="5.000000000000001E-2"/>
      </c:valAx>
      <c:spPr>
        <a:solidFill>
          <a:schemeClr val="bg1"/>
        </a:solidFill>
        <a:ln w="6350" cmpd="sng">
          <a:noFill/>
        </a:ln>
        <a:effectLst/>
      </c:spPr>
    </c:plotArea>
    <c:legend>
      <c:legendPos val="r"/>
      <c:layout>
        <c:manualLayout>
          <c:xMode val="edge"/>
          <c:yMode val="edge"/>
          <c:x val="0.50891106488793925"/>
          <c:y val="2.0527683295830683E-3"/>
          <c:w val="0.4910889351120607"/>
          <c:h val="8.932603469250143E-2"/>
        </c:manualLayout>
      </c:layout>
      <c:overlay val="0"/>
    </c:legend>
    <c:plotVisOnly val="1"/>
    <c:dispBlanksAs val="gap"/>
    <c:showDLblsOverMax val="0"/>
  </c:chart>
  <c:txPr>
    <a:bodyPr/>
    <a:lstStyle/>
    <a:p>
      <a:pPr>
        <a:defRPr sz="1400" b="0">
          <a:latin typeface="Roboto" panose="02000000000000000000" pitchFamily="2" charset="0"/>
          <a:ea typeface="Roboto" panose="02000000000000000000" pitchFamily="2" charset="0"/>
          <a:cs typeface="Calibri" panose="020F050202020403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36510262015613E-2"/>
          <c:y val="0.19324022798038396"/>
          <c:w val="0.90286351706036749"/>
          <c:h val="0.73577136191309422"/>
        </c:manualLayout>
      </c:layout>
      <c:lineChart>
        <c:grouping val="standard"/>
        <c:varyColors val="0"/>
        <c:ser>
          <c:idx val="0"/>
          <c:order val="0"/>
          <c:tx>
            <c:strRef>
              <c:f>'Underlying Cause of Death, 1999'!$H$89</c:f>
              <c:strCache>
                <c:ptCount val="1"/>
                <c:pt idx="0">
                  <c:v>White*</c:v>
                </c:pt>
              </c:strCache>
            </c:strRef>
          </c:tx>
          <c:spPr>
            <a:ln w="28575" cap="rnd">
              <a:solidFill>
                <a:srgbClr val="0065A4"/>
              </a:solidFill>
              <a:round/>
            </a:ln>
            <a:effectLst/>
          </c:spPr>
          <c:marker>
            <c:symbol val="none"/>
          </c:marker>
          <c:cat>
            <c:numRef>
              <c:f>'Underlying Cause of Death, 1999'!$I$88:$R$88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1999'!$I$89:$R$89</c:f>
              <c:numCache>
                <c:formatCode>General</c:formatCode>
                <c:ptCount val="10"/>
                <c:pt idx="0">
                  <c:v>14.9</c:v>
                </c:pt>
                <c:pt idx="1">
                  <c:v>15.4</c:v>
                </c:pt>
                <c:pt idx="2">
                  <c:v>15.7</c:v>
                </c:pt>
                <c:pt idx="3">
                  <c:v>15.9</c:v>
                </c:pt>
                <c:pt idx="4">
                  <c:v>16.399999999999999</c:v>
                </c:pt>
                <c:pt idx="5">
                  <c:v>17</c:v>
                </c:pt>
                <c:pt idx="6">
                  <c:v>17</c:v>
                </c:pt>
                <c:pt idx="7">
                  <c:v>17.8</c:v>
                </c:pt>
                <c:pt idx="8">
                  <c:v>18</c:v>
                </c:pt>
                <c:pt idx="9">
                  <c:v>17.5</c:v>
                </c:pt>
              </c:numCache>
            </c:numRef>
          </c:val>
          <c:smooth val="0"/>
          <c:extLst>
            <c:ext xmlns:c16="http://schemas.microsoft.com/office/drawing/2014/chart" uri="{C3380CC4-5D6E-409C-BE32-E72D297353CC}">
              <c16:uniqueId val="{00000000-3C38-4B39-8C52-951EC5839646}"/>
            </c:ext>
          </c:extLst>
        </c:ser>
        <c:ser>
          <c:idx val="1"/>
          <c:order val="1"/>
          <c:tx>
            <c:strRef>
              <c:f>'Underlying Cause of Death, 1999'!$H$90</c:f>
              <c:strCache>
                <c:ptCount val="1"/>
                <c:pt idx="0">
                  <c:v>Overall U.S. </c:v>
                </c:pt>
              </c:strCache>
            </c:strRef>
          </c:tx>
          <c:spPr>
            <a:ln w="28575" cap="rnd">
              <a:solidFill>
                <a:srgbClr val="49A92F"/>
              </a:solidFill>
              <a:round/>
            </a:ln>
            <a:effectLst/>
          </c:spPr>
          <c:marker>
            <c:symbol val="none"/>
          </c:marker>
          <c:cat>
            <c:numRef>
              <c:f>'Underlying Cause of Death, 1999'!$I$88:$R$88</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'Underlying Cause of Death, 1999'!$I$90:$R$90</c:f>
              <c:numCache>
                <c:formatCode>General</c:formatCode>
                <c:ptCount val="10"/>
                <c:pt idx="0">
                  <c:v>12.1</c:v>
                </c:pt>
                <c:pt idx="1">
                  <c:v>12.3</c:v>
                </c:pt>
                <c:pt idx="2">
                  <c:v>12.6</c:v>
                </c:pt>
                <c:pt idx="3">
                  <c:v>12.6</c:v>
                </c:pt>
                <c:pt idx="4">
                  <c:v>13</c:v>
                </c:pt>
                <c:pt idx="5">
                  <c:v>13.3</c:v>
                </c:pt>
                <c:pt idx="6">
                  <c:v>13.4</c:v>
                </c:pt>
                <c:pt idx="7">
                  <c:v>14</c:v>
                </c:pt>
                <c:pt idx="8">
                  <c:v>14.2</c:v>
                </c:pt>
                <c:pt idx="9">
                  <c:v>13.2</c:v>
                </c:pt>
              </c:numCache>
            </c:numRef>
          </c:val>
          <c:smooth val="0"/>
          <c:extLst>
            <c:ext xmlns:c16="http://schemas.microsoft.com/office/drawing/2014/chart" uri="{C3380CC4-5D6E-409C-BE32-E72D297353CC}">
              <c16:uniqueId val="{00000001-3C38-4B39-8C52-951EC5839646}"/>
            </c:ext>
          </c:extLst>
        </c:ser>
        <c:dLbls>
          <c:showLegendKey val="0"/>
          <c:showVal val="0"/>
          <c:showCatName val="0"/>
          <c:showSerName val="0"/>
          <c:showPercent val="0"/>
          <c:showBubbleSize val="0"/>
        </c:dLbls>
        <c:smooth val="0"/>
        <c:axId val="563618847"/>
        <c:axId val="563620095"/>
      </c:lineChart>
      <c:catAx>
        <c:axId val="563618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63620095"/>
        <c:crosses val="autoZero"/>
        <c:auto val="1"/>
        <c:lblAlgn val="ctr"/>
        <c:lblOffset val="100"/>
        <c:noMultiLvlLbl val="0"/>
      </c:catAx>
      <c:valAx>
        <c:axId val="563620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63618847"/>
        <c:crosses val="autoZero"/>
        <c:crossBetween val="between"/>
      </c:valAx>
      <c:spPr>
        <a:noFill/>
        <a:ln>
          <a:noFill/>
        </a:ln>
        <a:effectLst/>
      </c:spPr>
    </c:plotArea>
    <c:legend>
      <c:legendPos val="b"/>
      <c:layout>
        <c:manualLayout>
          <c:xMode val="edge"/>
          <c:yMode val="edge"/>
          <c:x val="0.35606853475867939"/>
          <c:y val="7.20406009154064E-2"/>
          <c:w val="0.28786293048264122"/>
          <c:h val="5.761344429411879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userShapes r:id="rId5"/>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36482939632549E-2"/>
          <c:y val="2.5428331875182269E-2"/>
          <c:w val="0.90286351706036749"/>
          <c:h val="0.73577136191309422"/>
        </c:manualLayout>
      </c:layout>
      <c:barChart>
        <c:barDir val="col"/>
        <c:grouping val="clustered"/>
        <c:varyColors val="0"/>
        <c:ser>
          <c:idx val="0"/>
          <c:order val="0"/>
          <c:tx>
            <c:strRef>
              <c:f>'Underlying Cause of Death, 1999'!$F$61</c:f>
              <c:strCache>
                <c:ptCount val="1"/>
                <c:pt idx="0">
                  <c:v>White*</c:v>
                </c:pt>
              </c:strCache>
            </c:strRef>
          </c:tx>
          <c:spPr>
            <a:solidFill>
              <a:srgbClr val="0065A4"/>
            </a:solidFill>
            <a:ln>
              <a:noFill/>
            </a:ln>
            <a:effectLst/>
          </c:spPr>
          <c:invertIfNegative val="0"/>
          <c:cat>
            <c:strRef>
              <c:f>'Underlying Cause of Death, 1999'!$G$60:$O$60</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1999'!$G$61:$O$61</c:f>
              <c:numCache>
                <c:formatCode>General</c:formatCode>
                <c:ptCount val="9"/>
                <c:pt idx="0">
                  <c:v>1.2</c:v>
                </c:pt>
                <c:pt idx="1">
                  <c:v>14.7</c:v>
                </c:pt>
                <c:pt idx="2">
                  <c:v>20</c:v>
                </c:pt>
                <c:pt idx="3">
                  <c:v>22.9</c:v>
                </c:pt>
                <c:pt idx="4">
                  <c:v>25.9</c:v>
                </c:pt>
                <c:pt idx="5">
                  <c:v>22.9</c:v>
                </c:pt>
                <c:pt idx="6">
                  <c:v>17.8</c:v>
                </c:pt>
                <c:pt idx="7">
                  <c:v>20.3</c:v>
                </c:pt>
                <c:pt idx="8">
                  <c:v>21.4</c:v>
                </c:pt>
              </c:numCache>
            </c:numRef>
          </c:val>
          <c:extLst>
            <c:ext xmlns:c16="http://schemas.microsoft.com/office/drawing/2014/chart" uri="{C3380CC4-5D6E-409C-BE32-E72D297353CC}">
              <c16:uniqueId val="{00000000-7440-44DB-9124-CEBD2B4979BB}"/>
            </c:ext>
          </c:extLst>
        </c:ser>
        <c:ser>
          <c:idx val="1"/>
          <c:order val="1"/>
          <c:tx>
            <c:strRef>
              <c:f>'Underlying Cause of Death, 1999'!$F$62</c:f>
              <c:strCache>
                <c:ptCount val="1"/>
                <c:pt idx="0">
                  <c:v>Overall U.S.</c:v>
                </c:pt>
              </c:strCache>
            </c:strRef>
          </c:tx>
          <c:spPr>
            <a:solidFill>
              <a:srgbClr val="49A92F"/>
            </a:solidFill>
            <a:ln>
              <a:noFill/>
            </a:ln>
            <a:effectLst/>
          </c:spPr>
          <c:invertIfNegative val="0"/>
          <c:cat>
            <c:strRef>
              <c:f>'Underlying Cause of Death, 1999'!$G$60:$O$60</c:f>
              <c:strCache>
                <c:ptCount val="9"/>
                <c:pt idx="0">
                  <c:v>5-14</c:v>
                </c:pt>
                <c:pt idx="1">
                  <c:v>15-24</c:v>
                </c:pt>
                <c:pt idx="2">
                  <c:v>25-34</c:v>
                </c:pt>
                <c:pt idx="3">
                  <c:v>35-44</c:v>
                </c:pt>
                <c:pt idx="4">
                  <c:v>45-54</c:v>
                </c:pt>
                <c:pt idx="5">
                  <c:v>55-64</c:v>
                </c:pt>
                <c:pt idx="6">
                  <c:v>65-74</c:v>
                </c:pt>
                <c:pt idx="7">
                  <c:v>75-84</c:v>
                </c:pt>
                <c:pt idx="8">
                  <c:v>85+</c:v>
                </c:pt>
              </c:strCache>
            </c:strRef>
          </c:cat>
          <c:val>
            <c:numRef>
              <c:f>'Underlying Cause of Death, 1999'!$G$62:$O$62</c:f>
              <c:numCache>
                <c:formatCode>General</c:formatCode>
                <c:ptCount val="9"/>
                <c:pt idx="0">
                  <c:v>1</c:v>
                </c:pt>
                <c:pt idx="1">
                  <c:v>12.4</c:v>
                </c:pt>
                <c:pt idx="2">
                  <c:v>15.8</c:v>
                </c:pt>
                <c:pt idx="3">
                  <c:v>17</c:v>
                </c:pt>
                <c:pt idx="4">
                  <c:v>19.899999999999999</c:v>
                </c:pt>
                <c:pt idx="5">
                  <c:v>18.600000000000001</c:v>
                </c:pt>
                <c:pt idx="6">
                  <c:v>15.1</c:v>
                </c:pt>
                <c:pt idx="7">
                  <c:v>17.5</c:v>
                </c:pt>
                <c:pt idx="8">
                  <c:v>18.8</c:v>
                </c:pt>
              </c:numCache>
            </c:numRef>
          </c:val>
          <c:extLst>
            <c:ext xmlns:c16="http://schemas.microsoft.com/office/drawing/2014/chart" uri="{C3380CC4-5D6E-409C-BE32-E72D297353CC}">
              <c16:uniqueId val="{00000001-7440-44DB-9124-CEBD2B4979BB}"/>
            </c:ext>
          </c:extLst>
        </c:ser>
        <c:dLbls>
          <c:showLegendKey val="0"/>
          <c:showVal val="0"/>
          <c:showCatName val="0"/>
          <c:showSerName val="0"/>
          <c:showPercent val="0"/>
          <c:showBubbleSize val="0"/>
        </c:dLbls>
        <c:gapWidth val="219"/>
        <c:overlap val="-27"/>
        <c:axId val="136340032"/>
        <c:axId val="136340864"/>
      </c:barChart>
      <c:catAx>
        <c:axId val="13634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36340864"/>
        <c:crosses val="autoZero"/>
        <c:auto val="1"/>
        <c:lblAlgn val="ctr"/>
        <c:lblOffset val="100"/>
        <c:noMultiLvlLbl val="0"/>
      </c:catAx>
      <c:valAx>
        <c:axId val="136340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36340032"/>
        <c:crosses val="autoZero"/>
        <c:crossBetween val="between"/>
      </c:valAx>
      <c:spPr>
        <a:noFill/>
        <a:ln>
          <a:noFill/>
        </a:ln>
        <a:effectLst/>
      </c:spPr>
    </c:plotArea>
    <c:legend>
      <c:legendPos val="b"/>
      <c:layout>
        <c:manualLayout>
          <c:xMode val="edge"/>
          <c:yMode val="edge"/>
          <c:x val="0.63880044125640267"/>
          <c:y val="4.3651588666653807E-2"/>
          <c:w val="0.22226657991480109"/>
          <c:h val="5.3597487038880731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'data suicide death by race gend'!$N$46</c:f>
              <c:strCache>
                <c:ptCount val="1"/>
                <c:pt idx="0">
                  <c:v>White </c:v>
                </c:pt>
              </c:strCache>
            </c:strRef>
          </c:tx>
          <c:spPr>
            <a:solidFill>
              <a:srgbClr val="0065A4"/>
            </a:solidFill>
            <a:ln>
              <a:noFill/>
            </a:ln>
            <a:effectLst/>
          </c:spPr>
          <c:invertIfNegative val="0"/>
          <c:cat>
            <c:strRef>
              <c:f>'data suicide death by race gend'!$O$45:$P$45</c:f>
              <c:strCache>
                <c:ptCount val="2"/>
                <c:pt idx="0">
                  <c:v>Male</c:v>
                </c:pt>
                <c:pt idx="1">
                  <c:v>Female</c:v>
                </c:pt>
              </c:strCache>
            </c:strRef>
          </c:cat>
          <c:val>
            <c:numRef>
              <c:f>'data suicide death by race gend'!$O$46:$P$46</c:f>
              <c:numCache>
                <c:formatCode>General</c:formatCode>
                <c:ptCount val="2"/>
                <c:pt idx="0">
                  <c:v>26.3</c:v>
                </c:pt>
                <c:pt idx="1">
                  <c:v>7.3</c:v>
                </c:pt>
              </c:numCache>
            </c:numRef>
          </c:val>
          <c:extLst>
            <c:ext xmlns:c16="http://schemas.microsoft.com/office/drawing/2014/chart" uri="{C3380CC4-5D6E-409C-BE32-E72D297353CC}">
              <c16:uniqueId val="{00000000-D1C7-4B78-8CD3-D2BCD13696FD}"/>
            </c:ext>
          </c:extLst>
        </c:ser>
        <c:ser>
          <c:idx val="1"/>
          <c:order val="1"/>
          <c:tx>
            <c:strRef>
              <c:f>'data suicide death by race gend'!$N$47</c:f>
              <c:strCache>
                <c:ptCount val="1"/>
                <c:pt idx="0">
                  <c:v>Overall U.S.</c:v>
                </c:pt>
              </c:strCache>
            </c:strRef>
          </c:tx>
          <c:spPr>
            <a:solidFill>
              <a:srgbClr val="49A92F"/>
            </a:solidFill>
            <a:ln>
              <a:noFill/>
            </a:ln>
            <a:effectLst/>
          </c:spPr>
          <c:invertIfNegative val="0"/>
          <c:dPt>
            <c:idx val="0"/>
            <c:invertIfNegative val="0"/>
            <c:bubble3D val="0"/>
            <c:spPr>
              <a:solidFill>
                <a:srgbClr val="49A92F"/>
              </a:solidFill>
              <a:ln>
                <a:noFill/>
              </a:ln>
              <a:effectLst/>
            </c:spPr>
            <c:extLst>
              <c:ext xmlns:c16="http://schemas.microsoft.com/office/drawing/2014/chart" uri="{C3380CC4-5D6E-409C-BE32-E72D297353CC}">
                <c16:uniqueId val="{00000002-D1C7-4B78-8CD3-D2BCD13696FD}"/>
              </c:ext>
            </c:extLst>
          </c:dPt>
          <c:cat>
            <c:strRef>
              <c:f>'data suicide death by race gend'!$O$45:$P$45</c:f>
              <c:strCache>
                <c:ptCount val="2"/>
                <c:pt idx="0">
                  <c:v>Male</c:v>
                </c:pt>
                <c:pt idx="1">
                  <c:v>Female</c:v>
                </c:pt>
              </c:strCache>
            </c:strRef>
          </c:cat>
          <c:val>
            <c:numRef>
              <c:f>'data suicide death by race gend'!$O$47:$P$47</c:f>
              <c:numCache>
                <c:formatCode>General</c:formatCode>
                <c:ptCount val="2"/>
                <c:pt idx="0">
                  <c:v>21.1</c:v>
                </c:pt>
                <c:pt idx="1">
                  <c:v>5.7</c:v>
                </c:pt>
              </c:numCache>
            </c:numRef>
          </c:val>
          <c:extLst>
            <c:ext xmlns:c16="http://schemas.microsoft.com/office/drawing/2014/chart" uri="{C3380CC4-5D6E-409C-BE32-E72D297353CC}">
              <c16:uniqueId val="{00000003-D1C7-4B78-8CD3-D2BCD13696FD}"/>
            </c:ext>
          </c:extLst>
        </c:ser>
        <c:dLbls>
          <c:showLegendKey val="0"/>
          <c:showVal val="0"/>
          <c:showCatName val="0"/>
          <c:showSerName val="0"/>
          <c:showPercent val="0"/>
          <c:showBubbleSize val="0"/>
        </c:dLbls>
        <c:gapWidth val="219"/>
        <c:overlap val="-27"/>
        <c:axId val="1826641312"/>
        <c:axId val="1826665856"/>
      </c:barChart>
      <c:catAx>
        <c:axId val="18266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826665856"/>
        <c:crosses val="autoZero"/>
        <c:auto val="1"/>
        <c:lblAlgn val="ctr"/>
        <c:lblOffset val="100"/>
        <c:noMultiLvlLbl val="0"/>
      </c:catAx>
      <c:valAx>
        <c:axId val="1826665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200" dirty="0"/>
                  <a:t>Percentages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1826641312"/>
        <c:crosses val="autoZero"/>
        <c:crossBetween val="between"/>
      </c:valAx>
      <c:spPr>
        <a:noFill/>
        <a:ln>
          <a:noFill/>
        </a:ln>
        <a:effectLst/>
      </c:spPr>
    </c:plotArea>
    <c:legend>
      <c:legendPos val="b"/>
      <c:layout>
        <c:manualLayout>
          <c:xMode val="edge"/>
          <c:yMode val="edge"/>
          <c:x val="0.5607252678382969"/>
          <c:y val="6.7259193950234386E-2"/>
          <c:w val="0.32223125942214437"/>
          <c:h val="4.89012986177329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Sheet1!$B$57</c:f>
              <c:strCache>
                <c:ptCount val="1"/>
                <c:pt idx="0">
                  <c:v>White *</c:v>
                </c:pt>
              </c:strCache>
            </c:strRef>
          </c:tx>
          <c:spPr>
            <a:solidFill>
              <a:srgbClr val="0065A4"/>
            </a:solidFill>
            <a:ln>
              <a:noFill/>
            </a:ln>
            <a:effectLst/>
          </c:spPr>
          <c:invertIfNegative val="0"/>
          <c:cat>
            <c:strRef>
              <c:f>Sheet1!$A$58:$A$60</c:f>
              <c:strCache>
                <c:ptCount val="3"/>
                <c:pt idx="0">
                  <c:v>Past-Year Suicidal Thoughts</c:v>
                </c:pt>
                <c:pt idx="1">
                  <c:v>Made a Past-Year Plan for Suicide</c:v>
                </c:pt>
                <c:pt idx="2">
                  <c:v>Past-Year Suicidal Attempt </c:v>
                </c:pt>
              </c:strCache>
            </c:strRef>
          </c:cat>
          <c:val>
            <c:numRef>
              <c:f>Sheet1!$B$58:$B$60</c:f>
              <c:numCache>
                <c:formatCode>General</c:formatCode>
                <c:ptCount val="3"/>
                <c:pt idx="0">
                  <c:v>5</c:v>
                </c:pt>
                <c:pt idx="1">
                  <c:v>1.4</c:v>
                </c:pt>
                <c:pt idx="2">
                  <c:v>0.5</c:v>
                </c:pt>
              </c:numCache>
            </c:numRef>
          </c:val>
          <c:extLst>
            <c:ext xmlns:c16="http://schemas.microsoft.com/office/drawing/2014/chart" uri="{C3380CC4-5D6E-409C-BE32-E72D297353CC}">
              <c16:uniqueId val="{00000000-704C-4AEC-AA6B-E9E449B03247}"/>
            </c:ext>
          </c:extLst>
        </c:ser>
        <c:ser>
          <c:idx val="1"/>
          <c:order val="1"/>
          <c:tx>
            <c:strRef>
              <c:f>Sheet1!$C$57</c:f>
              <c:strCache>
                <c:ptCount val="1"/>
                <c:pt idx="0">
                  <c:v>Overall U.S. </c:v>
                </c:pt>
              </c:strCache>
            </c:strRef>
          </c:tx>
          <c:spPr>
            <a:solidFill>
              <a:srgbClr val="49A92F"/>
            </a:solidFill>
            <a:ln>
              <a:noFill/>
            </a:ln>
            <a:effectLst/>
          </c:spPr>
          <c:invertIfNegative val="0"/>
          <c:cat>
            <c:strRef>
              <c:f>Sheet1!$A$58:$A$60</c:f>
              <c:strCache>
                <c:ptCount val="3"/>
                <c:pt idx="0">
                  <c:v>Past-Year Suicidal Thoughts</c:v>
                </c:pt>
                <c:pt idx="1">
                  <c:v>Made a Past-Year Plan for Suicide</c:v>
                </c:pt>
                <c:pt idx="2">
                  <c:v>Past-Year Suicidal Attempt </c:v>
                </c:pt>
              </c:strCache>
            </c:strRef>
          </c:cat>
          <c:val>
            <c:numRef>
              <c:f>Sheet1!$C$58:$C$60</c:f>
              <c:numCache>
                <c:formatCode>General</c:formatCode>
                <c:ptCount val="3"/>
                <c:pt idx="0">
                  <c:v>4.8</c:v>
                </c:pt>
                <c:pt idx="1">
                  <c:v>1.4</c:v>
                </c:pt>
                <c:pt idx="2">
                  <c:v>0.6</c:v>
                </c:pt>
              </c:numCache>
            </c:numRef>
          </c:val>
          <c:extLst>
            <c:ext xmlns:c16="http://schemas.microsoft.com/office/drawing/2014/chart" uri="{C3380CC4-5D6E-409C-BE32-E72D297353CC}">
              <c16:uniqueId val="{00000001-704C-4AEC-AA6B-E9E449B03247}"/>
            </c:ext>
          </c:extLst>
        </c:ser>
        <c:dLbls>
          <c:showLegendKey val="0"/>
          <c:showVal val="0"/>
          <c:showCatName val="0"/>
          <c:showSerName val="0"/>
          <c:showPercent val="0"/>
          <c:showBubbleSize val="0"/>
        </c:dLbls>
        <c:gapWidth val="219"/>
        <c:overlap val="-27"/>
        <c:axId val="266218143"/>
        <c:axId val="78574303"/>
      </c:barChart>
      <c:catAx>
        <c:axId val="266218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78574303"/>
        <c:crosses val="autoZero"/>
        <c:auto val="1"/>
        <c:lblAlgn val="ctr"/>
        <c:lblOffset val="100"/>
        <c:noMultiLvlLbl val="0"/>
      </c:catAx>
      <c:valAx>
        <c:axId val="785743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r>
                  <a:rPr lang="en-US" sz="1200" dirty="0"/>
                  <a:t>Percentages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266218143"/>
        <c:crosses val="autoZero"/>
        <c:crossBetween val="between"/>
      </c:valAx>
      <c:spPr>
        <a:noFill/>
        <a:ln>
          <a:noFill/>
        </a:ln>
        <a:effectLst/>
      </c:spPr>
    </c:plotArea>
    <c:legend>
      <c:legendPos val="b"/>
      <c:layout>
        <c:manualLayout>
          <c:xMode val="edge"/>
          <c:yMode val="edge"/>
          <c:x val="0.536562509235602"/>
          <c:y val="7.0260663963807327E-2"/>
          <c:w val="0.29112388345078627"/>
          <c:h val="4.8592970555218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panose="02000000000000000000" pitchFamily="2" charset="0"/>
          <a:ea typeface="Roboto" panose="02000000000000000000" pitchFamily="2" charset="0"/>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8.3149825360293306E-2"/>
          <c:y val="8.7020591771047442E-2"/>
          <c:w val="0.91685017463970664"/>
          <c:h val="0.70876818584299595"/>
        </c:manualLayout>
      </c:layout>
      <c:barChart>
        <c:barDir val="col"/>
        <c:grouping val="clustered"/>
        <c:varyColors val="0"/>
        <c:ser>
          <c:idx val="0"/>
          <c:order val="0"/>
          <c:tx>
            <c:strRef>
              <c:f>Sheet1!$B$1</c:f>
              <c:strCache>
                <c:ptCount val="1"/>
                <c:pt idx="0">
                  <c:v>White*</c:v>
                </c:pt>
              </c:strCache>
            </c:strRef>
          </c:tx>
          <c:spPr>
            <a:solidFill>
              <a:schemeClr val="tx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Sheet1!$B$2:$B$5</c:f>
              <c:numCache>
                <c:formatCode>0.0%</c:formatCode>
                <c:ptCount val="4"/>
                <c:pt idx="0">
                  <c:v>0.19</c:v>
                </c:pt>
                <c:pt idx="1">
                  <c:v>0.16</c:v>
                </c:pt>
                <c:pt idx="2">
                  <c:v>0.08</c:v>
                </c:pt>
                <c:pt idx="3">
                  <c:v>0.02</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Overall U.S.</c:v>
                </c:pt>
              </c:strCache>
            </c:strRef>
          </c:tx>
          <c:spPr>
            <a:solidFill>
              <a:schemeClr val="bg2"/>
            </a:solidFill>
          </c:spPr>
          <c:invertIfNegative val="0"/>
          <c:cat>
            <c:strRef>
              <c:f>Sheet1!$A$2:$A$5</c:f>
              <c:strCache>
                <c:ptCount val="4"/>
                <c:pt idx="0">
                  <c:v>Seriously Considered Attempting Suicide</c:v>
                </c:pt>
                <c:pt idx="1">
                  <c:v>Made a Suicide Plan</c:v>
                </c:pt>
                <c:pt idx="2">
                  <c:v>Attempted Suicide</c:v>
                </c:pt>
                <c:pt idx="3">
                  <c:v>Suicide Attempt Requiring Treatment</c:v>
                </c:pt>
              </c:strCache>
            </c:strRef>
          </c:cat>
          <c:val>
            <c:numRef>
              <c:f>Sheet1!$C$2:$C$5</c:f>
              <c:numCache>
                <c:formatCode>0.0%</c:formatCode>
                <c:ptCount val="4"/>
                <c:pt idx="0">
                  <c:v>0.19</c:v>
                </c:pt>
                <c:pt idx="1">
                  <c:v>0.16</c:v>
                </c:pt>
                <c:pt idx="2">
                  <c:v>0.09</c:v>
                </c:pt>
                <c:pt idx="3">
                  <c:v>0.03</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70"/>
        <c:overlap val="-10"/>
        <c:axId val="-2121968968"/>
        <c:axId val="-2114964776"/>
      </c:barChart>
      <c:catAx>
        <c:axId val="-2121968968"/>
        <c:scaling>
          <c:orientation val="minMax"/>
        </c:scaling>
        <c:delete val="0"/>
        <c:axPos val="b"/>
        <c:numFmt formatCode="General" sourceLinked="1"/>
        <c:majorTickMark val="none"/>
        <c:minorTickMark val="none"/>
        <c:tickLblPos val="nextTo"/>
        <c:crossAx val="-2114964776"/>
        <c:crosses val="autoZero"/>
        <c:auto val="1"/>
        <c:lblAlgn val="ctr"/>
        <c:lblOffset val="100"/>
        <c:noMultiLvlLbl val="0"/>
      </c:catAx>
      <c:valAx>
        <c:axId val="-2114964776"/>
        <c:scaling>
          <c:orientation val="minMax"/>
          <c:max val="0.30000000000000004"/>
          <c:min val="0"/>
        </c:scaling>
        <c:delete val="0"/>
        <c:axPos val="l"/>
        <c:majorGridlines>
          <c:spPr>
            <a:ln>
              <a:solidFill>
                <a:schemeClr val="bg1">
                  <a:lumMod val="50000"/>
                </a:schemeClr>
              </a:solidFill>
            </a:ln>
          </c:spPr>
        </c:majorGridlines>
        <c:numFmt formatCode="0%" sourceLinked="0"/>
        <c:majorTickMark val="out"/>
        <c:minorTickMark val="none"/>
        <c:tickLblPos val="nextTo"/>
        <c:spPr>
          <a:ln>
            <a:noFill/>
          </a:ln>
        </c:spPr>
        <c:crossAx val="-2121968968"/>
        <c:crosses val="autoZero"/>
        <c:crossBetween val="between"/>
        <c:majorUnit val="5.000000000000001E-2"/>
      </c:valAx>
      <c:spPr>
        <a:solidFill>
          <a:schemeClr val="bg1"/>
        </a:solidFill>
        <a:ln w="6350" cmpd="sng">
          <a:noFill/>
        </a:ln>
        <a:effectLst/>
      </c:spPr>
    </c:plotArea>
    <c:legend>
      <c:legendPos val="r"/>
      <c:layout>
        <c:manualLayout>
          <c:xMode val="edge"/>
          <c:yMode val="edge"/>
          <c:x val="0.57132034658007769"/>
          <c:y val="1.8965696799864739E-3"/>
          <c:w val="0.42867965341992237"/>
          <c:h val="7.5447649397742039E-2"/>
        </c:manualLayout>
      </c:layout>
      <c:overlay val="0"/>
    </c:legend>
    <c:plotVisOnly val="1"/>
    <c:dispBlanksAs val="gap"/>
    <c:showDLblsOverMax val="0"/>
  </c:chart>
  <c:txPr>
    <a:bodyPr/>
    <a:lstStyle/>
    <a:p>
      <a:pPr>
        <a:defRPr sz="1200" b="0">
          <a:latin typeface="Roboto" panose="02000000000000000000" pitchFamily="2" charset="0"/>
          <a:ea typeface="Roboto" panose="02000000000000000000" pitchFamily="2" charset="0"/>
          <a:cs typeface="Calibri" panose="020F050202020403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5520832818342575E-2"/>
          <c:y val="2.3642677297204148E-2"/>
          <c:w val="0.93320834654652496"/>
          <c:h val="0.87792685728607534"/>
        </c:manualLayout>
      </c:layout>
      <c:lineChart>
        <c:grouping val="standard"/>
        <c:varyColors val="0"/>
        <c:ser>
          <c:idx val="0"/>
          <c:order val="0"/>
          <c:tx>
            <c:strRef>
              <c:f>Sheet1!$B$1</c:f>
              <c:strCache>
                <c:ptCount val="1"/>
                <c:pt idx="0">
                  <c:v>Suicide</c:v>
                </c:pt>
              </c:strCache>
            </c:strRef>
          </c:tx>
          <c:spPr>
            <a:ln w="28575">
              <a:solidFill>
                <a:schemeClr val="bg2"/>
              </a:solidFill>
            </a:ln>
          </c:spPr>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Sheet1!$B$2:$B$16</c:f>
              <c:numCache>
                <c:formatCode>0.0</c:formatCode>
                <c:ptCount val="15"/>
                <c:pt idx="0">
                  <c:v>10.9</c:v>
                </c:pt>
                <c:pt idx="1">
                  <c:v>11</c:v>
                </c:pt>
                <c:pt idx="2">
                  <c:v>11.3</c:v>
                </c:pt>
                <c:pt idx="3">
                  <c:v>11.6</c:v>
                </c:pt>
                <c:pt idx="4">
                  <c:v>11.8</c:v>
                </c:pt>
                <c:pt idx="5">
                  <c:v>12.1</c:v>
                </c:pt>
                <c:pt idx="6">
                  <c:v>12.3</c:v>
                </c:pt>
                <c:pt idx="7">
                  <c:v>12.6</c:v>
                </c:pt>
                <c:pt idx="8">
                  <c:v>12.6</c:v>
                </c:pt>
                <c:pt idx="9">
                  <c:v>13</c:v>
                </c:pt>
                <c:pt idx="10">
                  <c:v>13.3</c:v>
                </c:pt>
                <c:pt idx="11">
                  <c:v>13.5</c:v>
                </c:pt>
                <c:pt idx="12">
                  <c:v>14</c:v>
                </c:pt>
                <c:pt idx="13">
                  <c:v>14.2</c:v>
                </c:pt>
                <c:pt idx="14">
                  <c:v>13.9</c:v>
                </c:pt>
              </c:numCache>
            </c:numRef>
          </c:val>
          <c:smooth val="0"/>
          <c:extLst>
            <c:ext xmlns:c16="http://schemas.microsoft.com/office/drawing/2014/chart" uri="{C3380CC4-5D6E-409C-BE32-E72D297353CC}">
              <c16:uniqueId val="{00000000-6082-4D75-9A91-872BF23E8B0A}"/>
            </c:ext>
          </c:extLst>
        </c:ser>
        <c:ser>
          <c:idx val="1"/>
          <c:order val="1"/>
          <c:tx>
            <c:strRef>
              <c:f>Sheet1!$C$1</c:f>
              <c:strCache>
                <c:ptCount val="1"/>
                <c:pt idx="0">
                  <c:v>Homicide</c:v>
                </c:pt>
              </c:strCache>
            </c:strRef>
          </c:tx>
          <c:spPr>
            <a:ln w="28575">
              <a:solidFill>
                <a:schemeClr val="accent3"/>
              </a:solidFill>
            </a:ln>
          </c:spPr>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Sheet1!$C$2:$C$16</c:f>
              <c:numCache>
                <c:formatCode>0.0</c:formatCode>
                <c:ptCount val="15"/>
                <c:pt idx="0">
                  <c:v>6.1</c:v>
                </c:pt>
                <c:pt idx="1">
                  <c:v>6.2</c:v>
                </c:pt>
                <c:pt idx="2">
                  <c:v>6.1</c:v>
                </c:pt>
                <c:pt idx="3">
                  <c:v>5.9</c:v>
                </c:pt>
                <c:pt idx="4">
                  <c:v>5.5</c:v>
                </c:pt>
                <c:pt idx="5">
                  <c:v>5.3</c:v>
                </c:pt>
                <c:pt idx="6">
                  <c:v>5.3</c:v>
                </c:pt>
                <c:pt idx="7">
                  <c:v>5.4</c:v>
                </c:pt>
                <c:pt idx="8">
                  <c:v>5.2</c:v>
                </c:pt>
                <c:pt idx="9">
                  <c:v>5.0999999999999996</c:v>
                </c:pt>
                <c:pt idx="10">
                  <c:v>5.7</c:v>
                </c:pt>
                <c:pt idx="11">
                  <c:v>6.2</c:v>
                </c:pt>
                <c:pt idx="12">
                  <c:v>6.2</c:v>
                </c:pt>
                <c:pt idx="13">
                  <c:v>5.9</c:v>
                </c:pt>
                <c:pt idx="14">
                  <c:v>6</c:v>
                </c:pt>
              </c:numCache>
            </c:numRef>
          </c:val>
          <c:smooth val="0"/>
          <c:extLst>
            <c:ext xmlns:c16="http://schemas.microsoft.com/office/drawing/2014/chart" uri="{C3380CC4-5D6E-409C-BE32-E72D297353CC}">
              <c16:uniqueId val="{00000001-6082-4D75-9A91-872BF23E8B0A}"/>
            </c:ext>
          </c:extLst>
        </c:ser>
        <c:ser>
          <c:idx val="2"/>
          <c:order val="2"/>
          <c:tx>
            <c:strRef>
              <c:f>Sheet1!$D$1</c:f>
              <c:strCache>
                <c:ptCount val="1"/>
                <c:pt idx="0">
                  <c:v>Motor vehicle</c:v>
                </c:pt>
              </c:strCache>
            </c:strRef>
          </c:tx>
          <c:spPr>
            <a:ln w="28575">
              <a:solidFill>
                <a:schemeClr val="accent1"/>
              </a:solidFill>
            </a:ln>
          </c:spPr>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Sheet1!$D$2:$D$16</c:f>
              <c:numCache>
                <c:formatCode>0.0</c:formatCode>
                <c:ptCount val="15"/>
                <c:pt idx="0" formatCode="0.00">
                  <c:v>14.6</c:v>
                </c:pt>
                <c:pt idx="1">
                  <c:v>14.5</c:v>
                </c:pt>
                <c:pt idx="2">
                  <c:v>13.8</c:v>
                </c:pt>
                <c:pt idx="3">
                  <c:v>12.3</c:v>
                </c:pt>
                <c:pt idx="4">
                  <c:v>11.1</c:v>
                </c:pt>
                <c:pt idx="5">
                  <c:v>10.7</c:v>
                </c:pt>
                <c:pt idx="6">
                  <c:v>10.6</c:v>
                </c:pt>
                <c:pt idx="7">
                  <c:v>10.9</c:v>
                </c:pt>
                <c:pt idx="8">
                  <c:v>10.5</c:v>
                </c:pt>
                <c:pt idx="9">
                  <c:v>10.3</c:v>
                </c:pt>
                <c:pt idx="10">
                  <c:v>10.9</c:v>
                </c:pt>
                <c:pt idx="11">
                  <c:v>11.7</c:v>
                </c:pt>
                <c:pt idx="12">
                  <c:v>11.5</c:v>
                </c:pt>
                <c:pt idx="13" formatCode="0.00">
                  <c:v>11.2</c:v>
                </c:pt>
                <c:pt idx="14">
                  <c:v>11.1</c:v>
                </c:pt>
              </c:numCache>
            </c:numRef>
          </c:val>
          <c:smooth val="0"/>
          <c:extLst>
            <c:ext xmlns:c16="http://schemas.microsoft.com/office/drawing/2014/chart" uri="{C3380CC4-5D6E-409C-BE32-E72D297353CC}">
              <c16:uniqueId val="{00000002-6082-4D75-9A91-872BF23E8B0A}"/>
            </c:ext>
          </c:extLst>
        </c:ser>
        <c:ser>
          <c:idx val="3"/>
          <c:order val="3"/>
          <c:tx>
            <c:strRef>
              <c:f>Sheet1!$E$1</c:f>
              <c:strCache>
                <c:ptCount val="1"/>
                <c:pt idx="0">
                  <c:v>Poisoning</c:v>
                </c:pt>
              </c:strCache>
            </c:strRef>
          </c:tx>
          <c:spPr>
            <a:ln w="28575">
              <a:solidFill>
                <a:schemeClr val="tx2"/>
              </a:solidFill>
            </a:ln>
          </c:spPr>
          <c:marker>
            <c:symbol val="none"/>
          </c:marker>
          <c:cat>
            <c:numRef>
              <c:f>Sheet1!$A$2:$A$16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Sheet1!$E$2:$E$16</c:f>
              <c:numCache>
                <c:formatCode>0.0</c:formatCode>
                <c:ptCount val="15"/>
                <c:pt idx="0">
                  <c:v>8</c:v>
                </c:pt>
                <c:pt idx="1">
                  <c:v>9.1999999999999993</c:v>
                </c:pt>
                <c:pt idx="2">
                  <c:v>9.9</c:v>
                </c:pt>
                <c:pt idx="3">
                  <c:v>10.199999999999999</c:v>
                </c:pt>
                <c:pt idx="4">
                  <c:v>10.3</c:v>
                </c:pt>
                <c:pt idx="5">
                  <c:v>10.6</c:v>
                </c:pt>
                <c:pt idx="6">
                  <c:v>11.6</c:v>
                </c:pt>
                <c:pt idx="7">
                  <c:v>11.5</c:v>
                </c:pt>
                <c:pt idx="8">
                  <c:v>12.2</c:v>
                </c:pt>
                <c:pt idx="9">
                  <c:v>13.1</c:v>
                </c:pt>
                <c:pt idx="10">
                  <c:v>14.8</c:v>
                </c:pt>
                <c:pt idx="11">
                  <c:v>18.2</c:v>
                </c:pt>
                <c:pt idx="12">
                  <c:v>20.100000000000001</c:v>
                </c:pt>
                <c:pt idx="13">
                  <c:v>19.3</c:v>
                </c:pt>
                <c:pt idx="14">
                  <c:v>20.2</c:v>
                </c:pt>
              </c:numCache>
            </c:numRef>
          </c:val>
          <c:smooth val="0"/>
          <c:extLst>
            <c:ext xmlns:c16="http://schemas.microsoft.com/office/drawing/2014/chart" uri="{C3380CC4-5D6E-409C-BE32-E72D297353CC}">
              <c16:uniqueId val="{00000003-6082-4D75-9A91-872BF23E8B0A}"/>
            </c:ext>
          </c:extLst>
        </c:ser>
        <c:dLbls>
          <c:showLegendKey val="0"/>
          <c:showVal val="0"/>
          <c:showCatName val="0"/>
          <c:showSerName val="0"/>
          <c:showPercent val="0"/>
          <c:showBubbleSize val="0"/>
        </c:dLbls>
        <c:smooth val="0"/>
        <c:axId val="-2121242792"/>
        <c:axId val="-2112987864"/>
      </c:lineChart>
      <c:catAx>
        <c:axId val="-2121242792"/>
        <c:scaling>
          <c:orientation val="minMax"/>
        </c:scaling>
        <c:delete val="0"/>
        <c:axPos val="b"/>
        <c:numFmt formatCode="General" sourceLinked="1"/>
        <c:majorTickMark val="none"/>
        <c:minorTickMark val="none"/>
        <c:tickLblPos val="nextTo"/>
        <c:txPr>
          <a:bodyPr/>
          <a:lstStyle/>
          <a:p>
            <a:pPr>
              <a:defRPr sz="1200"/>
            </a:pPr>
            <a:endParaRPr lang="en-US"/>
          </a:p>
        </c:txPr>
        <c:crossAx val="-2112987864"/>
        <c:crosses val="autoZero"/>
        <c:auto val="1"/>
        <c:lblAlgn val="ctr"/>
        <c:lblOffset val="100"/>
        <c:noMultiLvlLbl val="0"/>
      </c:catAx>
      <c:valAx>
        <c:axId val="-2112987864"/>
        <c:scaling>
          <c:orientation val="minMax"/>
        </c:scaling>
        <c:delete val="0"/>
        <c:axPos val="l"/>
        <c:majorGridlines/>
        <c:numFmt formatCode="0" sourceLinked="0"/>
        <c:majorTickMark val="out"/>
        <c:minorTickMark val="none"/>
        <c:tickLblPos val="nextTo"/>
        <c:spPr>
          <a:ln>
            <a:noFill/>
          </a:ln>
        </c:spPr>
        <c:txPr>
          <a:bodyPr/>
          <a:lstStyle/>
          <a:p>
            <a:pPr>
              <a:defRPr sz="1200"/>
            </a:pPr>
            <a:endParaRPr lang="en-US"/>
          </a:p>
        </c:txPr>
        <c:crossAx val="-2121242792"/>
        <c:crosses val="autoZero"/>
        <c:crossBetween val="between"/>
        <c:majorUnit val="5"/>
      </c:valAx>
      <c:spPr>
        <a:solidFill>
          <a:schemeClr val="bg1"/>
        </a:solidFill>
        <a:ln w="6350" cmpd="sng">
          <a:noFill/>
        </a:ln>
        <a:effectLst/>
      </c:spPr>
    </c:plotArea>
    <c:legend>
      <c:legendPos val="t"/>
      <c:layout>
        <c:manualLayout>
          <c:xMode val="edge"/>
          <c:yMode val="edge"/>
          <c:x val="0.41177237102218189"/>
          <c:y val="0.7636523111854846"/>
          <c:w val="0.55916096174613295"/>
          <c:h val="0.11138251961254426"/>
        </c:manualLayout>
      </c:layout>
      <c:overlay val="0"/>
      <c:txPr>
        <a:bodyPr/>
        <a:lstStyle/>
        <a:p>
          <a:pPr>
            <a:defRPr sz="1400"/>
          </a:pPr>
          <a:endParaRPr lang="en-US"/>
        </a:p>
      </c:txPr>
    </c:legend>
    <c:plotVisOnly val="1"/>
    <c:dispBlanksAs val="gap"/>
    <c:showDLblsOverMax val="0"/>
  </c:chart>
  <c:txPr>
    <a:bodyPr/>
    <a:lstStyle/>
    <a:p>
      <a:pPr>
        <a:defRPr sz="1800">
          <a:latin typeface="Roboto" panose="02000000000000000000" pitchFamily="2" charset="0"/>
          <a:ea typeface="Roboto" panose="02000000000000000000" pitchFamily="2" charset="0"/>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Suicidal Thoughts</c:v>
                </c:pt>
              </c:strCache>
            </c:strRef>
          </c:tx>
          <c:spPr>
            <a:solidFill>
              <a:schemeClr val="tx2"/>
            </a:solidFill>
            <a:ln>
              <a:noFill/>
            </a:ln>
            <a:effectLst/>
          </c:spPr>
          <c:invertIfNegative val="0"/>
          <c:cat>
            <c:strRef>
              <c:f>Sheet1!$B$1:$D$1</c:f>
              <c:strCache>
                <c:ptCount val="3"/>
                <c:pt idx="0">
                  <c:v>18-25</c:v>
                </c:pt>
                <c:pt idx="1">
                  <c:v>26-49</c:v>
                </c:pt>
                <c:pt idx="2">
                  <c:v>50+</c:v>
                </c:pt>
              </c:strCache>
            </c:strRef>
          </c:cat>
          <c:val>
            <c:numRef>
              <c:f>Sheet1!$B$2:$D$2</c:f>
              <c:numCache>
                <c:formatCode>General</c:formatCode>
                <c:ptCount val="3"/>
                <c:pt idx="0">
                  <c:v>11.8</c:v>
                </c:pt>
                <c:pt idx="1">
                  <c:v>5.3</c:v>
                </c:pt>
                <c:pt idx="2">
                  <c:v>2.4</c:v>
                </c:pt>
              </c:numCache>
            </c:numRef>
          </c:val>
          <c:extLst>
            <c:ext xmlns:c16="http://schemas.microsoft.com/office/drawing/2014/chart" uri="{C3380CC4-5D6E-409C-BE32-E72D297353CC}">
              <c16:uniqueId val="{00000000-1F01-426B-AA39-FCA239EB9C58}"/>
            </c:ext>
          </c:extLst>
        </c:ser>
        <c:ser>
          <c:idx val="1"/>
          <c:order val="1"/>
          <c:tx>
            <c:strRef>
              <c:f>Sheet1!$A$3</c:f>
              <c:strCache>
                <c:ptCount val="1"/>
                <c:pt idx="0">
                  <c:v>Suicide Plans</c:v>
                </c:pt>
              </c:strCache>
            </c:strRef>
          </c:tx>
          <c:spPr>
            <a:solidFill>
              <a:schemeClr val="bg2"/>
            </a:solidFill>
            <a:ln>
              <a:noFill/>
            </a:ln>
            <a:effectLst/>
          </c:spPr>
          <c:invertIfNegative val="0"/>
          <c:cat>
            <c:strRef>
              <c:f>Sheet1!$B$1:$D$1</c:f>
              <c:strCache>
                <c:ptCount val="3"/>
                <c:pt idx="0">
                  <c:v>18-25</c:v>
                </c:pt>
                <c:pt idx="1">
                  <c:v>26-49</c:v>
                </c:pt>
                <c:pt idx="2">
                  <c:v>50+</c:v>
                </c:pt>
              </c:strCache>
            </c:strRef>
          </c:cat>
          <c:val>
            <c:numRef>
              <c:f>Sheet1!$B$3:$D$3</c:f>
              <c:numCache>
                <c:formatCode>General</c:formatCode>
                <c:ptCount val="3"/>
                <c:pt idx="0">
                  <c:v>3.9</c:v>
                </c:pt>
                <c:pt idx="1">
                  <c:v>1.5</c:v>
                </c:pt>
                <c:pt idx="2">
                  <c:v>0.6</c:v>
                </c:pt>
              </c:numCache>
            </c:numRef>
          </c:val>
          <c:extLst>
            <c:ext xmlns:c16="http://schemas.microsoft.com/office/drawing/2014/chart" uri="{C3380CC4-5D6E-409C-BE32-E72D297353CC}">
              <c16:uniqueId val="{00000001-1F01-426B-AA39-FCA239EB9C58}"/>
            </c:ext>
          </c:extLst>
        </c:ser>
        <c:ser>
          <c:idx val="2"/>
          <c:order val="2"/>
          <c:tx>
            <c:strRef>
              <c:f>Sheet1!$A$4</c:f>
              <c:strCache>
                <c:ptCount val="1"/>
                <c:pt idx="0">
                  <c:v>Suicide Attempts</c:v>
                </c:pt>
              </c:strCache>
            </c:strRef>
          </c:tx>
          <c:spPr>
            <a:solidFill>
              <a:schemeClr val="accent1"/>
            </a:solidFill>
            <a:ln>
              <a:noFill/>
            </a:ln>
            <a:effectLst/>
          </c:spPr>
          <c:invertIfNegative val="0"/>
          <c:cat>
            <c:strRef>
              <c:f>Sheet1!$B$1:$D$1</c:f>
              <c:strCache>
                <c:ptCount val="3"/>
                <c:pt idx="0">
                  <c:v>18-25</c:v>
                </c:pt>
                <c:pt idx="1">
                  <c:v>26-49</c:v>
                </c:pt>
                <c:pt idx="2">
                  <c:v>50+</c:v>
                </c:pt>
              </c:strCache>
            </c:strRef>
          </c:cat>
          <c:val>
            <c:numRef>
              <c:f>Sheet1!$B$4:$D$4</c:f>
              <c:numCache>
                <c:formatCode>General</c:formatCode>
                <c:ptCount val="3"/>
                <c:pt idx="0">
                  <c:v>1.8</c:v>
                </c:pt>
                <c:pt idx="1">
                  <c:v>0.6</c:v>
                </c:pt>
                <c:pt idx="2">
                  <c:v>0.2</c:v>
                </c:pt>
              </c:numCache>
            </c:numRef>
          </c:val>
          <c:extLst>
            <c:ext xmlns:c16="http://schemas.microsoft.com/office/drawing/2014/chart" uri="{C3380CC4-5D6E-409C-BE32-E72D297353CC}">
              <c16:uniqueId val="{00000002-1F01-426B-AA39-FCA239EB9C58}"/>
            </c:ext>
          </c:extLst>
        </c:ser>
        <c:dLbls>
          <c:showLegendKey val="0"/>
          <c:showVal val="0"/>
          <c:showCatName val="0"/>
          <c:showSerName val="0"/>
          <c:showPercent val="0"/>
          <c:showBubbleSize val="0"/>
        </c:dLbls>
        <c:gapWidth val="219"/>
        <c:overlap val="-27"/>
        <c:axId val="880063487"/>
        <c:axId val="880063903"/>
      </c:barChart>
      <c:catAx>
        <c:axId val="880063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880063903"/>
        <c:crosses val="autoZero"/>
        <c:auto val="1"/>
        <c:lblAlgn val="ctr"/>
        <c:lblOffset val="100"/>
        <c:noMultiLvlLbl val="0"/>
      </c:catAx>
      <c:valAx>
        <c:axId val="880063903"/>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880063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Column1</c:v>
                </c:pt>
              </c:strCache>
            </c:strRef>
          </c:tx>
          <c:spPr>
            <a:effectLst>
              <a:outerShdw blurRad="412750" dist="38100" dir="5400000" rotWithShape="0">
                <a:schemeClr val="bg1">
                  <a:lumMod val="50000"/>
                  <a:alpha val="43000"/>
                </a:schemeClr>
              </a:outerShdw>
            </a:effectLst>
          </c:spPr>
          <c:dPt>
            <c:idx val="0"/>
            <c:bubble3D val="0"/>
            <c:spPr>
              <a:solidFill>
                <a:schemeClr val="tx2"/>
              </a:solidFill>
              <a:effectLst>
                <a:outerShdw blurRad="412750" dist="38100" dir="5400000" rotWithShape="0">
                  <a:schemeClr val="bg1">
                    <a:lumMod val="50000"/>
                    <a:alpha val="43000"/>
                  </a:schemeClr>
                </a:outerShdw>
              </a:effectLst>
            </c:spPr>
            <c:extLst>
              <c:ext xmlns:c16="http://schemas.microsoft.com/office/drawing/2014/chart" uri="{C3380CC4-5D6E-409C-BE32-E72D297353CC}">
                <c16:uniqueId val="{00000001-D36A-491E-8D74-743AD6F624A5}"/>
              </c:ext>
            </c:extLst>
          </c:dPt>
          <c:dPt>
            <c:idx val="1"/>
            <c:bubble3D val="0"/>
            <c:spPr>
              <a:solidFill>
                <a:srgbClr val="6FAED9"/>
              </a:solidFill>
              <a:effectLst>
                <a:outerShdw blurRad="412750" dist="38100" dir="5400000" rotWithShape="0">
                  <a:schemeClr val="bg1">
                    <a:lumMod val="50000"/>
                    <a:alpha val="43000"/>
                  </a:schemeClr>
                </a:outerShdw>
              </a:effectLst>
            </c:spPr>
            <c:extLst>
              <c:ext xmlns:c16="http://schemas.microsoft.com/office/drawing/2014/chart" uri="{C3380CC4-5D6E-409C-BE32-E72D297353CC}">
                <c16:uniqueId val="{00000003-D36A-491E-8D74-743AD6F624A5}"/>
              </c:ext>
            </c:extLst>
          </c:dPt>
          <c:dPt>
            <c:idx val="2"/>
            <c:bubble3D val="0"/>
            <c:spPr>
              <a:solidFill>
                <a:schemeClr val="bg2"/>
              </a:solidFill>
              <a:effectLst>
                <a:outerShdw blurRad="412750" dist="38100" dir="5400000" rotWithShape="0">
                  <a:schemeClr val="bg1">
                    <a:lumMod val="50000"/>
                    <a:alpha val="43000"/>
                  </a:schemeClr>
                </a:outerShdw>
              </a:effectLst>
            </c:spPr>
            <c:extLst>
              <c:ext xmlns:c16="http://schemas.microsoft.com/office/drawing/2014/chart" uri="{C3380CC4-5D6E-409C-BE32-E72D297353CC}">
                <c16:uniqueId val="{00000005-D36A-491E-8D74-743AD6F624A5}"/>
              </c:ext>
            </c:extLst>
          </c:dPt>
          <c:dPt>
            <c:idx val="3"/>
            <c:bubble3D val="0"/>
            <c:spPr>
              <a:solidFill>
                <a:srgbClr val="0066A4">
                  <a:alpha val="25000"/>
                </a:srgbClr>
              </a:solidFill>
              <a:effectLst>
                <a:outerShdw blurRad="412750" dist="38100" dir="5400000" rotWithShape="0">
                  <a:schemeClr val="bg1">
                    <a:lumMod val="50000"/>
                    <a:alpha val="43000"/>
                  </a:schemeClr>
                </a:outerShdw>
              </a:effectLst>
            </c:spPr>
            <c:extLst>
              <c:ext xmlns:c16="http://schemas.microsoft.com/office/drawing/2014/chart" uri="{C3380CC4-5D6E-409C-BE32-E72D297353CC}">
                <c16:uniqueId val="{00000007-D36A-491E-8D74-743AD6F624A5}"/>
              </c:ext>
            </c:extLst>
          </c:dPt>
          <c:dLbls>
            <c:delete val="1"/>
          </c:dLbls>
          <c:cat>
            <c:strRef>
              <c:f>Sheet1!$A$2:$A$5</c:f>
              <c:strCache>
                <c:ptCount val="4"/>
                <c:pt idx="0">
                  <c:v>Firearms</c:v>
                </c:pt>
                <c:pt idx="1">
                  <c:v>Suffocation</c:v>
                </c:pt>
                <c:pt idx="2">
                  <c:v>Poisoning</c:v>
                </c:pt>
                <c:pt idx="3">
                  <c:v>Other</c:v>
                </c:pt>
              </c:strCache>
            </c:strRef>
          </c:cat>
          <c:val>
            <c:numRef>
              <c:f>Sheet1!$B$2:$B$5</c:f>
              <c:numCache>
                <c:formatCode>0%</c:formatCode>
                <c:ptCount val="4"/>
                <c:pt idx="0">
                  <c:v>0.504</c:v>
                </c:pt>
                <c:pt idx="1">
                  <c:v>0.28599999999999998</c:v>
                </c:pt>
                <c:pt idx="2">
                  <c:v>0.129</c:v>
                </c:pt>
                <c:pt idx="3">
                  <c:v>0.08</c:v>
                </c:pt>
              </c:numCache>
            </c:numRef>
          </c:val>
          <c:extLst>
            <c:ext xmlns:c16="http://schemas.microsoft.com/office/drawing/2014/chart" uri="{C3380CC4-5D6E-409C-BE32-E72D297353CC}">
              <c16:uniqueId val="{00000008-D36A-491E-8D74-743AD6F624A5}"/>
            </c:ext>
          </c:extLst>
        </c:ser>
        <c:dLbls>
          <c:dLblPos val="bestFit"/>
          <c:showLegendKey val="0"/>
          <c:showVal val="0"/>
          <c:showCatName val="1"/>
          <c:showSerName val="0"/>
          <c:showPercent val="1"/>
          <c:showBubbleSize val="0"/>
          <c:showLeaderLines val="1"/>
        </c:dLbls>
        <c:firstSliceAng val="147"/>
      </c:pie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77919962627901"/>
          <c:y val="4.9906611506506403E-2"/>
          <c:w val="0.81382789185969795"/>
          <c:h val="0.60615129434487103"/>
        </c:manualLayout>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c:f>
              <c:strCache>
                <c:ptCount val="3"/>
                <c:pt idx="0">
                  <c:v>Other and unspecified drugs, medicaments and biological substances (ICD X64)</c:v>
                </c:pt>
                <c:pt idx="1">
                  <c:v>Antiepileptic, sedative-hypnotic, and anti-parkinsonism drugs (ICD X61)</c:v>
                </c:pt>
                <c:pt idx="2">
                  <c:v>Other gases and vapors (ICD X67)</c:v>
                </c:pt>
              </c:strCache>
            </c:strRef>
          </c:cat>
          <c:val>
            <c:numRef>
              <c:f>Sheet1!$B$2:$B$4</c:f>
              <c:numCache>
                <c:formatCode>0%</c:formatCode>
                <c:ptCount val="3"/>
                <c:pt idx="0">
                  <c:v>0.47</c:v>
                </c:pt>
                <c:pt idx="1">
                  <c:v>0.18</c:v>
                </c:pt>
                <c:pt idx="2">
                  <c:v>0.18</c:v>
                </c:pt>
              </c:numCache>
            </c:numRef>
          </c:val>
          <c:extLst>
            <c:ext xmlns:c16="http://schemas.microsoft.com/office/drawing/2014/chart" uri="{C3380CC4-5D6E-409C-BE32-E72D297353CC}">
              <c16:uniqueId val="{00000000-740B-453E-90A1-F44D52A942C7}"/>
            </c:ext>
          </c:extLst>
        </c:ser>
        <c:dLbls>
          <c:showLegendKey val="0"/>
          <c:showVal val="0"/>
          <c:showCatName val="0"/>
          <c:showSerName val="0"/>
          <c:showPercent val="0"/>
          <c:showBubbleSize val="0"/>
        </c:dLbls>
        <c:gapWidth val="267"/>
        <c:overlap val="-43"/>
        <c:axId val="-2120981736"/>
        <c:axId val="-2117619528"/>
      </c:barChart>
      <c:catAx>
        <c:axId val="-21209817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117619528"/>
        <c:crosses val="autoZero"/>
        <c:auto val="1"/>
        <c:lblAlgn val="l"/>
        <c:lblOffset val="0"/>
        <c:noMultiLvlLbl val="0"/>
      </c:catAx>
      <c:valAx>
        <c:axId val="-2117619528"/>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120981736"/>
        <c:crosses val="autoZero"/>
        <c:crossBetween val="between"/>
        <c:majorUnit val="0.1"/>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0050192507845E-2"/>
          <c:y val="7.9325338348780403E-2"/>
          <c:w val="0.94356548420448627"/>
          <c:h val="0.70876818584299595"/>
        </c:manualLayout>
      </c:layout>
      <c:barChart>
        <c:barDir val="col"/>
        <c:grouping val="clustered"/>
        <c:varyColors val="0"/>
        <c:ser>
          <c:idx val="0"/>
          <c:order val="0"/>
          <c:tx>
            <c:strRef>
              <c:f>Sheet1!$B$1</c:f>
              <c:strCache>
                <c:ptCount val="1"/>
                <c:pt idx="0">
                  <c:v>General population</c:v>
                </c:pt>
              </c:strCache>
            </c:strRef>
          </c:tx>
          <c:spPr>
            <a:solidFill>
              <a:schemeClr val="bg2"/>
            </a:solidFill>
          </c:spPr>
          <c:invertIfNegative val="0"/>
          <c:cat>
            <c:numRef>
              <c:f>Sheet1!$A$2:$A$3</c:f>
              <c:numCache>
                <c:formatCode>General</c:formatCode>
                <c:ptCount val="2"/>
                <c:pt idx="0">
                  <c:v>2018</c:v>
                </c:pt>
                <c:pt idx="1">
                  <c:v>2019</c:v>
                </c:pt>
              </c:numCache>
            </c:numRef>
          </c:cat>
          <c:val>
            <c:numRef>
              <c:f>Sheet1!$B$2:$B$3</c:f>
              <c:numCache>
                <c:formatCode>0.0%</c:formatCode>
                <c:ptCount val="2"/>
                <c:pt idx="0">
                  <c:v>4.2999999999999997E-2</c:v>
                </c:pt>
                <c:pt idx="1">
                  <c:v>4.8000000000000001E-2</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Abused pain relievers 1+ time in past year</c:v>
                </c:pt>
              </c:strCache>
            </c:strRef>
          </c:tx>
          <c:spPr>
            <a:solidFill>
              <a:srgbClr val="0065A5"/>
            </a:solidFill>
          </c:spPr>
          <c:invertIfNegative val="0"/>
          <c:cat>
            <c:numRef>
              <c:f>Sheet1!$A$2:$A$3</c:f>
              <c:numCache>
                <c:formatCode>General</c:formatCode>
                <c:ptCount val="2"/>
                <c:pt idx="0">
                  <c:v>2018</c:v>
                </c:pt>
                <c:pt idx="1">
                  <c:v>2019</c:v>
                </c:pt>
              </c:numCache>
            </c:numRef>
          </c:cat>
          <c:val>
            <c:numRef>
              <c:f>Sheet1!$C$2:$C$3</c:f>
              <c:numCache>
                <c:formatCode>0.0%</c:formatCode>
                <c:ptCount val="2"/>
                <c:pt idx="0">
                  <c:v>0.251</c:v>
                </c:pt>
                <c:pt idx="1">
                  <c:v>0.29199999999999998</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151"/>
        <c:overlap val="-48"/>
        <c:axId val="-2121968968"/>
        <c:axId val="-2114964776"/>
      </c:barChart>
      <c:catAx>
        <c:axId val="-2121968968"/>
        <c:scaling>
          <c:orientation val="minMax"/>
        </c:scaling>
        <c:delete val="0"/>
        <c:axPos val="b"/>
        <c:numFmt formatCode="General" sourceLinked="1"/>
        <c:majorTickMark val="none"/>
        <c:minorTickMark val="none"/>
        <c:tickLblPos val="nextTo"/>
        <c:crossAx val="-2114964776"/>
        <c:crossesAt val="0"/>
        <c:auto val="1"/>
        <c:lblAlgn val="ctr"/>
        <c:lblOffset val="100"/>
        <c:noMultiLvlLbl val="0"/>
      </c:catAx>
      <c:valAx>
        <c:axId val="-2114964776"/>
        <c:scaling>
          <c:orientation val="minMax"/>
        </c:scaling>
        <c:delete val="0"/>
        <c:axPos val="l"/>
        <c:majorGridlines>
          <c:spPr>
            <a:ln>
              <a:solidFill>
                <a:schemeClr val="bg1">
                  <a:lumMod val="50000"/>
                </a:schemeClr>
              </a:solidFill>
            </a:ln>
          </c:spPr>
        </c:majorGridlines>
        <c:numFmt formatCode="0%" sourceLinked="0"/>
        <c:majorTickMark val="out"/>
        <c:minorTickMark val="none"/>
        <c:tickLblPos val="nextTo"/>
        <c:spPr>
          <a:ln>
            <a:noFill/>
          </a:ln>
        </c:spPr>
        <c:crossAx val="-2121968968"/>
        <c:crosses val="autoZero"/>
        <c:crossBetween val="between"/>
        <c:majorUnit val="5.000000000000001E-2"/>
      </c:valAx>
      <c:spPr>
        <a:solidFill>
          <a:schemeClr val="bg1"/>
        </a:solidFill>
        <a:ln w="6350" cmpd="sng">
          <a:noFill/>
        </a:ln>
        <a:effectLst/>
      </c:spPr>
    </c:plotArea>
    <c:legend>
      <c:legendPos val="b"/>
      <c:layout>
        <c:manualLayout>
          <c:xMode val="edge"/>
          <c:yMode val="edge"/>
          <c:x val="0.13252926103216431"/>
          <c:y val="0.87151711240838503"/>
          <c:w val="0.76285468690146629"/>
          <c:h val="7.0103152751386399E-2"/>
        </c:manualLayout>
      </c:layout>
      <c:overlay val="0"/>
    </c:legend>
    <c:plotVisOnly val="1"/>
    <c:dispBlanksAs val="gap"/>
    <c:showDLblsOverMax val="0"/>
  </c:chart>
  <c:txPr>
    <a:bodyPr/>
    <a:lstStyle/>
    <a:p>
      <a:pPr>
        <a:defRPr sz="1400">
          <a:latin typeface="Roboto" panose="02000000000000000000" pitchFamily="2" charset="0"/>
          <a:ea typeface="Roboto" panose="02000000000000000000" pitchFamily="2" charset="0"/>
          <a:cs typeface="Calibri" panose="020F050202020403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0050192507845E-2"/>
          <c:y val="7.9325338348780403E-2"/>
          <c:w val="0.94356548420448627"/>
          <c:h val="0.70876818584299595"/>
        </c:manualLayout>
      </c:layout>
      <c:barChart>
        <c:barDir val="col"/>
        <c:grouping val="clustered"/>
        <c:varyColors val="0"/>
        <c:ser>
          <c:idx val="0"/>
          <c:order val="0"/>
          <c:tx>
            <c:strRef>
              <c:f>Sheet1!$B$1</c:f>
              <c:strCache>
                <c:ptCount val="1"/>
                <c:pt idx="0">
                  <c:v>Males</c:v>
                </c:pt>
              </c:strCache>
            </c:strRef>
          </c:tx>
          <c:spPr>
            <a:solidFill>
              <a:schemeClr val="tx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Current Depressed Mood</c:v>
                </c:pt>
                <c:pt idx="1">
                  <c:v>Current Mental Health Problem</c:v>
                </c:pt>
                <c:pt idx="2">
                  <c:v>Current Treatment for               Mental Illness</c:v>
                </c:pt>
              </c:strCache>
            </c:strRef>
          </c:cat>
          <c:val>
            <c:numRef>
              <c:f>Sheet1!$B$2:$B$4</c:f>
              <c:numCache>
                <c:formatCode>0.00%</c:formatCode>
                <c:ptCount val="3"/>
                <c:pt idx="0">
                  <c:v>0.34899999999999998</c:v>
                </c:pt>
                <c:pt idx="1">
                  <c:v>0.45979999999999999</c:v>
                </c:pt>
                <c:pt idx="2">
                  <c:v>0.22750000000000001</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Females</c:v>
                </c:pt>
              </c:strCache>
            </c:strRef>
          </c:tx>
          <c:spPr>
            <a:solidFill>
              <a:schemeClr val="bg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Current Depressed Mood</c:v>
                </c:pt>
                <c:pt idx="1">
                  <c:v>Current Mental Health Problem</c:v>
                </c:pt>
                <c:pt idx="2">
                  <c:v>Current Treatment for               Mental Illness</c:v>
                </c:pt>
              </c:strCache>
            </c:strRef>
          </c:cat>
          <c:val>
            <c:numRef>
              <c:f>Sheet1!$C$2:$C$4</c:f>
              <c:numCache>
                <c:formatCode>0.00%</c:formatCode>
                <c:ptCount val="3"/>
                <c:pt idx="0">
                  <c:v>0.34699999999999998</c:v>
                </c:pt>
                <c:pt idx="1">
                  <c:v>0.64990000000000003</c:v>
                </c:pt>
                <c:pt idx="2">
                  <c:v>0.38890000000000002</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151"/>
        <c:overlap val="-48"/>
        <c:axId val="-2121968968"/>
        <c:axId val="-2114964776"/>
      </c:barChart>
      <c:catAx>
        <c:axId val="-2121968968"/>
        <c:scaling>
          <c:orientation val="minMax"/>
        </c:scaling>
        <c:delete val="0"/>
        <c:axPos val="b"/>
        <c:numFmt formatCode="0%" sourceLinked="0"/>
        <c:majorTickMark val="none"/>
        <c:minorTickMark val="none"/>
        <c:tickLblPos val="nextTo"/>
        <c:crossAx val="-2114964776"/>
        <c:crossesAt val="0"/>
        <c:auto val="1"/>
        <c:lblAlgn val="ctr"/>
        <c:lblOffset val="100"/>
        <c:noMultiLvlLbl val="0"/>
      </c:catAx>
      <c:valAx>
        <c:axId val="-2114964776"/>
        <c:scaling>
          <c:orientation val="minMax"/>
        </c:scaling>
        <c:delete val="0"/>
        <c:axPos val="l"/>
        <c:majorGridlines>
          <c:spPr>
            <a:ln>
              <a:solidFill>
                <a:schemeClr val="bg1">
                  <a:lumMod val="50000"/>
                  <a:alpha val="95000"/>
                </a:schemeClr>
              </a:solidFill>
            </a:ln>
          </c:spPr>
        </c:majorGridlines>
        <c:numFmt formatCode="0%" sourceLinked="0"/>
        <c:majorTickMark val="out"/>
        <c:minorTickMark val="none"/>
        <c:tickLblPos val="nextTo"/>
        <c:spPr>
          <a:ln>
            <a:noFill/>
          </a:ln>
        </c:spPr>
        <c:crossAx val="-2121968968"/>
        <c:crosses val="autoZero"/>
        <c:crossBetween val="between"/>
        <c:majorUnit val="5.000000000000001E-2"/>
      </c:valAx>
      <c:spPr>
        <a:solidFill>
          <a:schemeClr val="bg1"/>
        </a:solidFill>
        <a:ln w="6350" cmpd="sng">
          <a:noFill/>
        </a:ln>
        <a:effectLst/>
      </c:spPr>
    </c:plotArea>
    <c:legend>
      <c:legendPos val="b"/>
      <c:layout>
        <c:manualLayout>
          <c:xMode val="edge"/>
          <c:yMode val="edge"/>
          <c:x val="0.13252926103216431"/>
          <c:y val="0.87151711240838503"/>
          <c:w val="0.76285468690146629"/>
          <c:h val="7.0103152751386399E-2"/>
        </c:manualLayout>
      </c:layout>
      <c:overlay val="0"/>
    </c:legend>
    <c:plotVisOnly val="1"/>
    <c:dispBlanksAs val="gap"/>
    <c:showDLblsOverMax val="0"/>
  </c:chart>
  <c:spPr>
    <a:ln>
      <a:solidFill>
        <a:schemeClr val="bg1">
          <a:lumMod val="50000"/>
          <a:alpha val="98000"/>
        </a:schemeClr>
      </a:solidFill>
    </a:ln>
  </c:spPr>
  <c:txPr>
    <a:bodyPr/>
    <a:lstStyle/>
    <a:p>
      <a:pPr>
        <a:defRPr sz="1400">
          <a:latin typeface="Roboto" panose="02000000000000000000" pitchFamily="2" charset="0"/>
          <a:ea typeface="Roboto" panose="02000000000000000000" pitchFamily="2" charset="0"/>
          <a:cs typeface="Calibri" panose="020F050202020403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0050192507845E-2"/>
          <c:y val="7.9325338348780403E-2"/>
          <c:w val="0.94356548420448627"/>
          <c:h val="0.70876818584299595"/>
        </c:manualLayout>
      </c:layout>
      <c:barChart>
        <c:barDir val="col"/>
        <c:grouping val="clustered"/>
        <c:varyColors val="0"/>
        <c:ser>
          <c:idx val="0"/>
          <c:order val="0"/>
          <c:tx>
            <c:strRef>
              <c:f>Sheet1!$B$1</c:f>
              <c:strCache>
                <c:ptCount val="1"/>
                <c:pt idx="0">
                  <c:v>Males</c:v>
                </c:pt>
              </c:strCache>
            </c:strRef>
          </c:tx>
          <c:spPr>
            <a:solidFill>
              <a:schemeClr val="tx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Ever Treated for Mental Health Problem</c:v>
                </c:pt>
                <c:pt idx="1">
                  <c:v>History of Suicidal Thoughts or Plans</c:v>
                </c:pt>
                <c:pt idx="2">
                  <c:v>History of Suicide Attempts</c:v>
                </c:pt>
              </c:strCache>
            </c:strRef>
          </c:cat>
          <c:val>
            <c:numRef>
              <c:f>Sheet1!$B$2:$B$4</c:f>
              <c:numCache>
                <c:formatCode>0.00%</c:formatCode>
                <c:ptCount val="3"/>
                <c:pt idx="0">
                  <c:v>0.32550000000000001</c:v>
                </c:pt>
                <c:pt idx="1">
                  <c:v>0.34510000000000002</c:v>
                </c:pt>
                <c:pt idx="2">
                  <c:v>0.16719999999999999</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Females</c:v>
                </c:pt>
              </c:strCache>
            </c:strRef>
          </c:tx>
          <c:spPr>
            <a:solidFill>
              <a:schemeClr val="bg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Ever Treated for Mental Health Problem</c:v>
                </c:pt>
                <c:pt idx="1">
                  <c:v>History of Suicidal Thoughts or Plans</c:v>
                </c:pt>
                <c:pt idx="2">
                  <c:v>History of Suicide Attempts</c:v>
                </c:pt>
              </c:strCache>
            </c:strRef>
          </c:cat>
          <c:val>
            <c:numRef>
              <c:f>Sheet1!$C$2:$C$4</c:f>
              <c:numCache>
                <c:formatCode>0.00%</c:formatCode>
                <c:ptCount val="3"/>
                <c:pt idx="0">
                  <c:v>0.50070000000000003</c:v>
                </c:pt>
                <c:pt idx="1">
                  <c:v>0.39040000000000002</c:v>
                </c:pt>
                <c:pt idx="2">
                  <c:v>0.33550000000000002</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151"/>
        <c:overlap val="-48"/>
        <c:axId val="-2121968968"/>
        <c:axId val="-2114964776"/>
      </c:barChart>
      <c:catAx>
        <c:axId val="-2121968968"/>
        <c:scaling>
          <c:orientation val="minMax"/>
        </c:scaling>
        <c:delete val="0"/>
        <c:axPos val="b"/>
        <c:numFmt formatCode="0%" sourceLinked="0"/>
        <c:majorTickMark val="none"/>
        <c:minorTickMark val="none"/>
        <c:tickLblPos val="nextTo"/>
        <c:crossAx val="-2114964776"/>
        <c:crossesAt val="0"/>
        <c:auto val="1"/>
        <c:lblAlgn val="ctr"/>
        <c:lblOffset val="100"/>
        <c:noMultiLvlLbl val="0"/>
      </c:catAx>
      <c:valAx>
        <c:axId val="-2114964776"/>
        <c:scaling>
          <c:orientation val="minMax"/>
        </c:scaling>
        <c:delete val="0"/>
        <c:axPos val="l"/>
        <c:majorGridlines>
          <c:spPr>
            <a:ln>
              <a:solidFill>
                <a:schemeClr val="bg1">
                  <a:lumMod val="50000"/>
                  <a:alpha val="95000"/>
                </a:schemeClr>
              </a:solidFill>
            </a:ln>
          </c:spPr>
        </c:majorGridlines>
        <c:numFmt formatCode="0%" sourceLinked="0"/>
        <c:majorTickMark val="out"/>
        <c:minorTickMark val="none"/>
        <c:tickLblPos val="nextTo"/>
        <c:spPr>
          <a:ln>
            <a:noFill/>
          </a:ln>
        </c:spPr>
        <c:crossAx val="-2121968968"/>
        <c:crosses val="autoZero"/>
        <c:crossBetween val="between"/>
        <c:majorUnit val="5.000000000000001E-2"/>
      </c:valAx>
      <c:spPr>
        <a:solidFill>
          <a:schemeClr val="bg1"/>
        </a:solidFill>
        <a:ln w="6350" cmpd="sng">
          <a:noFill/>
        </a:ln>
        <a:effectLst/>
      </c:spPr>
    </c:plotArea>
    <c:legend>
      <c:legendPos val="b"/>
      <c:layout>
        <c:manualLayout>
          <c:xMode val="edge"/>
          <c:yMode val="edge"/>
          <c:x val="0.13252926103216431"/>
          <c:y val="0.87151711240838503"/>
          <c:w val="0.76285468690146629"/>
          <c:h val="7.0103152751386399E-2"/>
        </c:manualLayout>
      </c:layout>
      <c:overlay val="0"/>
    </c:legend>
    <c:plotVisOnly val="1"/>
    <c:dispBlanksAs val="gap"/>
    <c:showDLblsOverMax val="0"/>
  </c:chart>
  <c:spPr>
    <a:ln>
      <a:solidFill>
        <a:schemeClr val="bg1">
          <a:lumMod val="50000"/>
          <a:alpha val="98000"/>
        </a:schemeClr>
      </a:solidFill>
    </a:ln>
  </c:spPr>
  <c:txPr>
    <a:bodyPr/>
    <a:lstStyle/>
    <a:p>
      <a:pPr>
        <a:defRPr sz="1400">
          <a:latin typeface="Roboto" panose="02000000000000000000" pitchFamily="2" charset="0"/>
          <a:ea typeface="Roboto" panose="02000000000000000000" pitchFamily="2" charset="0"/>
          <a:cs typeface="Calibri" panose="020F050202020403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0050192507845E-2"/>
          <c:y val="7.9325338348780403E-2"/>
          <c:w val="0.94356548420448627"/>
          <c:h val="0.70876818584299595"/>
        </c:manualLayout>
      </c:layout>
      <c:barChart>
        <c:barDir val="col"/>
        <c:grouping val="clustered"/>
        <c:varyColors val="0"/>
        <c:ser>
          <c:idx val="0"/>
          <c:order val="0"/>
          <c:tx>
            <c:strRef>
              <c:f>Sheet1!$B$1</c:f>
              <c:strCache>
                <c:ptCount val="1"/>
                <c:pt idx="0">
                  <c:v>Males</c:v>
                </c:pt>
              </c:strCache>
            </c:strRef>
          </c:tx>
          <c:spPr>
            <a:solidFill>
              <a:schemeClr val="tx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Alcohol Dependence</c:v>
                </c:pt>
                <c:pt idx="1">
                  <c:v>Other Substance Abuse Problem</c:v>
                </c:pt>
                <c:pt idx="2">
                  <c:v>Other Addiction (Gambling, Sexual)</c:v>
                </c:pt>
              </c:strCache>
            </c:strRef>
          </c:cat>
          <c:val>
            <c:numRef>
              <c:f>Sheet1!$B$2:$B$4</c:f>
              <c:numCache>
                <c:formatCode>0.00%</c:formatCode>
                <c:ptCount val="3"/>
                <c:pt idx="0">
                  <c:v>0.20039999999999999</c:v>
                </c:pt>
                <c:pt idx="1">
                  <c:v>0.16969999999999999</c:v>
                </c:pt>
                <c:pt idx="2">
                  <c:v>6.4999999999999997E-3</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Females</c:v>
                </c:pt>
              </c:strCache>
            </c:strRef>
          </c:tx>
          <c:spPr>
            <a:solidFill>
              <a:schemeClr val="bg2"/>
            </a:solidFill>
          </c:spPr>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Alcohol Dependence</c:v>
                </c:pt>
                <c:pt idx="1">
                  <c:v>Other Substance Abuse Problem</c:v>
                </c:pt>
                <c:pt idx="2">
                  <c:v>Other Addiction (Gambling, Sexual)</c:v>
                </c:pt>
              </c:strCache>
            </c:strRef>
          </c:cat>
          <c:val>
            <c:numRef>
              <c:f>Sheet1!$C$2:$C$4</c:f>
              <c:numCache>
                <c:formatCode>0.00%</c:formatCode>
                <c:ptCount val="3"/>
                <c:pt idx="0">
                  <c:v>0.1598</c:v>
                </c:pt>
                <c:pt idx="1">
                  <c:v>0.18110000000000001</c:v>
                </c:pt>
                <c:pt idx="2">
                  <c:v>6.3E-3</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151"/>
        <c:overlap val="-48"/>
        <c:axId val="-2121968968"/>
        <c:axId val="-2114964776"/>
      </c:barChart>
      <c:catAx>
        <c:axId val="-2121968968"/>
        <c:scaling>
          <c:orientation val="minMax"/>
        </c:scaling>
        <c:delete val="0"/>
        <c:axPos val="b"/>
        <c:numFmt formatCode="0%" sourceLinked="0"/>
        <c:majorTickMark val="none"/>
        <c:minorTickMark val="none"/>
        <c:tickLblPos val="nextTo"/>
        <c:crossAx val="-2114964776"/>
        <c:crossesAt val="0"/>
        <c:auto val="1"/>
        <c:lblAlgn val="ctr"/>
        <c:lblOffset val="100"/>
        <c:noMultiLvlLbl val="0"/>
      </c:catAx>
      <c:valAx>
        <c:axId val="-2114964776"/>
        <c:scaling>
          <c:orientation val="minMax"/>
        </c:scaling>
        <c:delete val="0"/>
        <c:axPos val="l"/>
        <c:majorGridlines>
          <c:spPr>
            <a:ln>
              <a:solidFill>
                <a:schemeClr val="bg1">
                  <a:lumMod val="50000"/>
                  <a:alpha val="95000"/>
                </a:schemeClr>
              </a:solidFill>
            </a:ln>
          </c:spPr>
        </c:majorGridlines>
        <c:numFmt formatCode="0%" sourceLinked="0"/>
        <c:majorTickMark val="out"/>
        <c:minorTickMark val="none"/>
        <c:tickLblPos val="nextTo"/>
        <c:spPr>
          <a:ln>
            <a:noFill/>
          </a:ln>
        </c:spPr>
        <c:crossAx val="-2121968968"/>
        <c:crosses val="autoZero"/>
        <c:crossBetween val="between"/>
        <c:majorUnit val="5.000000000000001E-2"/>
      </c:valAx>
      <c:spPr>
        <a:solidFill>
          <a:schemeClr val="bg1"/>
        </a:solidFill>
        <a:ln w="6350" cmpd="sng">
          <a:noFill/>
        </a:ln>
        <a:effectLst/>
      </c:spPr>
    </c:plotArea>
    <c:legend>
      <c:legendPos val="b"/>
      <c:layout>
        <c:manualLayout>
          <c:xMode val="edge"/>
          <c:yMode val="edge"/>
          <c:x val="0.119924795006845"/>
          <c:y val="0.89237789053183503"/>
          <c:w val="0.76285468690146629"/>
          <c:h val="7.0103152751386399E-2"/>
        </c:manualLayout>
      </c:layout>
      <c:overlay val="0"/>
    </c:legend>
    <c:plotVisOnly val="1"/>
    <c:dispBlanksAs val="gap"/>
    <c:showDLblsOverMax val="0"/>
  </c:chart>
  <c:spPr>
    <a:ln>
      <a:solidFill>
        <a:schemeClr val="bg1">
          <a:lumMod val="50000"/>
          <a:alpha val="98000"/>
        </a:schemeClr>
      </a:solidFill>
    </a:ln>
  </c:spPr>
  <c:txPr>
    <a:bodyPr/>
    <a:lstStyle/>
    <a:p>
      <a:pPr>
        <a:defRPr sz="1400">
          <a:latin typeface="Roboto" panose="02000000000000000000" pitchFamily="2" charset="0"/>
          <a:ea typeface="Roboto" panose="02000000000000000000" pitchFamily="2" charset="0"/>
          <a:cs typeface="Calibri" panose="020F05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0050192507845E-2"/>
          <c:y val="7.9325338348780403E-2"/>
          <c:w val="0.94356548420448627"/>
          <c:h val="0.70876818584299595"/>
        </c:manualLayout>
      </c:layout>
      <c:barChart>
        <c:barDir val="col"/>
        <c:grouping val="clustered"/>
        <c:varyColors val="0"/>
        <c:ser>
          <c:idx val="0"/>
          <c:order val="0"/>
          <c:tx>
            <c:strRef>
              <c:f>Sheet1!$B$1</c:f>
              <c:strCache>
                <c:ptCount val="1"/>
                <c:pt idx="0">
                  <c:v>Past-Year Major Depressive Episode</c:v>
                </c:pt>
              </c:strCache>
            </c:strRef>
          </c:tx>
          <c:spPr>
            <a:solidFill>
              <a:schemeClr val="bg2"/>
            </a:solidFill>
          </c:spPr>
          <c:invertIfNegative val="0"/>
          <c:dLbls>
            <c:spPr>
              <a:noFill/>
              <a:ln>
                <a:noFill/>
              </a:ln>
              <a:effectLst/>
            </c:spPr>
            <c:txPr>
              <a:bodyPr wrap="square" lIns="38100" tIns="19050" rIns="38100" bIns="19050" anchor="ctr">
                <a:spAutoFit/>
              </a:bodyPr>
              <a:lstStyle/>
              <a:p>
                <a:pPr>
                  <a:defRPr>
                    <a:latin typeface="Roboto" panose="02000000000000000000" pitchFamily="2" charset="0"/>
                    <a:ea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Serious Thoughts of Suicide</c:v>
                </c:pt>
                <c:pt idx="1">
                  <c:v>Made a Suicide Plan</c:v>
                </c:pt>
                <c:pt idx="2">
                  <c:v>Attempted Suicide</c:v>
                </c:pt>
              </c:strCache>
            </c:strRef>
          </c:cat>
          <c:val>
            <c:numRef>
              <c:f>Sheet1!$B$2:$B$4</c:f>
              <c:numCache>
                <c:formatCode>0.0%</c:formatCode>
                <c:ptCount val="3"/>
                <c:pt idx="0">
                  <c:v>0.32100000000000001</c:v>
                </c:pt>
                <c:pt idx="1">
                  <c:v>0.11799999999999999</c:v>
                </c:pt>
                <c:pt idx="2">
                  <c:v>4.2999999999999997E-2</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No Past-Year Major Depressive Episode</c:v>
                </c:pt>
              </c:strCache>
            </c:strRef>
          </c:tx>
          <c:spPr>
            <a:solidFill>
              <a:srgbClr val="0065A5"/>
            </a:solidFill>
          </c:spPr>
          <c:invertIfNegative val="0"/>
          <c:dLbls>
            <c:spPr>
              <a:noFill/>
              <a:ln>
                <a:noFill/>
              </a:ln>
              <a:effectLst/>
            </c:spPr>
            <c:txPr>
              <a:bodyPr wrap="square" lIns="38100" tIns="19050" rIns="38100" bIns="19050" anchor="ctr">
                <a:spAutoFit/>
              </a:bodyPr>
              <a:lstStyle/>
              <a:p>
                <a:pPr>
                  <a:defRPr>
                    <a:latin typeface="Roboto" panose="02000000000000000000" pitchFamily="2" charset="0"/>
                    <a:ea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Serious Thoughts of Suicide</c:v>
                </c:pt>
                <c:pt idx="1">
                  <c:v>Made a Suicide Plan</c:v>
                </c:pt>
                <c:pt idx="2">
                  <c:v>Attempted Suicide</c:v>
                </c:pt>
              </c:strCache>
            </c:strRef>
          </c:cat>
          <c:val>
            <c:numRef>
              <c:f>Sheet1!$C$2:$C$4</c:f>
              <c:numCache>
                <c:formatCode>0.0%</c:formatCode>
                <c:ptCount val="3"/>
                <c:pt idx="0">
                  <c:v>2.5000000000000001E-2</c:v>
                </c:pt>
                <c:pt idx="1">
                  <c:v>5.0000000000000001E-3</c:v>
                </c:pt>
                <c:pt idx="2">
                  <c:v>2E-3</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151"/>
        <c:overlap val="-48"/>
        <c:axId val="-2121968968"/>
        <c:axId val="-2114964776"/>
      </c:barChart>
      <c:catAx>
        <c:axId val="-2121968968"/>
        <c:scaling>
          <c:orientation val="minMax"/>
        </c:scaling>
        <c:delete val="0"/>
        <c:axPos val="b"/>
        <c:numFmt formatCode="0%" sourceLinked="0"/>
        <c:majorTickMark val="none"/>
        <c:minorTickMark val="none"/>
        <c:tickLblPos val="nextTo"/>
        <c:txPr>
          <a:bodyPr/>
          <a:lstStyle/>
          <a:p>
            <a:pPr>
              <a:defRPr>
                <a:latin typeface="Roboto" panose="02000000000000000000" pitchFamily="2" charset="0"/>
                <a:ea typeface="Roboto" panose="02000000000000000000" pitchFamily="2" charset="0"/>
              </a:defRPr>
            </a:pPr>
            <a:endParaRPr lang="en-US"/>
          </a:p>
        </c:txPr>
        <c:crossAx val="-2114964776"/>
        <c:crossesAt val="0"/>
        <c:auto val="1"/>
        <c:lblAlgn val="ctr"/>
        <c:lblOffset val="100"/>
        <c:noMultiLvlLbl val="0"/>
      </c:catAx>
      <c:valAx>
        <c:axId val="-2114964776"/>
        <c:scaling>
          <c:orientation val="minMax"/>
        </c:scaling>
        <c:delete val="0"/>
        <c:axPos val="l"/>
        <c:majorGridlines>
          <c:spPr>
            <a:ln>
              <a:solidFill>
                <a:schemeClr val="bg1">
                  <a:lumMod val="50000"/>
                  <a:alpha val="95000"/>
                </a:schemeClr>
              </a:solidFill>
            </a:ln>
          </c:spPr>
        </c:majorGridlines>
        <c:numFmt formatCode="0%" sourceLinked="0"/>
        <c:majorTickMark val="out"/>
        <c:minorTickMark val="none"/>
        <c:tickLblPos val="nextTo"/>
        <c:spPr>
          <a:ln>
            <a:noFill/>
          </a:ln>
        </c:spPr>
        <c:txPr>
          <a:bodyPr/>
          <a:lstStyle/>
          <a:p>
            <a:pPr>
              <a:defRPr>
                <a:latin typeface="Roboto" panose="02000000000000000000" pitchFamily="2" charset="0"/>
                <a:ea typeface="Roboto" panose="02000000000000000000" pitchFamily="2" charset="0"/>
              </a:defRPr>
            </a:pPr>
            <a:endParaRPr lang="en-US"/>
          </a:p>
        </c:txPr>
        <c:crossAx val="-2121968968"/>
        <c:crosses val="autoZero"/>
        <c:crossBetween val="between"/>
        <c:majorUnit val="5.000000000000001E-2"/>
      </c:valAx>
      <c:spPr>
        <a:solidFill>
          <a:schemeClr val="bg1"/>
        </a:solidFill>
        <a:ln w="6350" cmpd="sng">
          <a:noFill/>
        </a:ln>
        <a:effectLst/>
      </c:spPr>
    </c:plotArea>
    <c:legend>
      <c:legendPos val="b"/>
      <c:layout>
        <c:manualLayout>
          <c:xMode val="edge"/>
          <c:yMode val="edge"/>
          <c:x val="0.13252926103216431"/>
          <c:y val="0.87151711240838503"/>
          <c:w val="0.76285468690146629"/>
          <c:h val="7.0103152751386399E-2"/>
        </c:manualLayout>
      </c:layout>
      <c:overlay val="0"/>
      <c:txPr>
        <a:bodyPr/>
        <a:lstStyle/>
        <a:p>
          <a:pPr>
            <a:defRPr sz="1200">
              <a:latin typeface="Roboto" panose="02000000000000000000" pitchFamily="2" charset="0"/>
              <a:ea typeface="Roboto" panose="02000000000000000000" pitchFamily="2" charset="0"/>
            </a:defRPr>
          </a:pPr>
          <a:endParaRPr lang="en-US"/>
        </a:p>
      </c:txPr>
    </c:legend>
    <c:plotVisOnly val="1"/>
    <c:dispBlanksAs val="gap"/>
    <c:showDLblsOverMax val="0"/>
  </c:chart>
  <c:spPr>
    <a:ln>
      <a:solidFill>
        <a:schemeClr val="bg1">
          <a:lumMod val="50000"/>
          <a:alpha val="98000"/>
        </a:schemeClr>
      </a:solidFill>
    </a:ln>
  </c:spPr>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0050192507845E-2"/>
          <c:y val="7.9325338348780403E-2"/>
          <c:w val="0.94356548420448627"/>
          <c:h val="0.70876818584299595"/>
        </c:manualLayout>
      </c:layout>
      <c:barChart>
        <c:barDir val="col"/>
        <c:grouping val="clustered"/>
        <c:varyColors val="0"/>
        <c:ser>
          <c:idx val="0"/>
          <c:order val="0"/>
          <c:tx>
            <c:strRef>
              <c:f>Sheet1!$B$1</c:f>
              <c:strCache>
                <c:ptCount val="1"/>
                <c:pt idx="0">
                  <c:v>Past Year Substance Use Disorder</c:v>
                </c:pt>
              </c:strCache>
            </c:strRef>
          </c:tx>
          <c:spPr>
            <a:solidFill>
              <a:schemeClr val="bg2"/>
            </a:solidFill>
          </c:spPr>
          <c:invertIfNegative val="0"/>
          <c:dLbls>
            <c:spPr>
              <a:noFill/>
              <a:ln>
                <a:noFill/>
              </a:ln>
              <a:effectLst/>
            </c:spPr>
            <c:txPr>
              <a:bodyPr wrap="square" lIns="38100" tIns="19050" rIns="38100" bIns="19050" anchor="ctr">
                <a:spAutoFit/>
              </a:bodyPr>
              <a:lstStyle/>
              <a:p>
                <a:pPr>
                  <a:defRPr>
                    <a:latin typeface="Roboto" panose="02000000000000000000" pitchFamily="2" charset="0"/>
                    <a:ea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Serious Thoughts of Suicide</c:v>
                </c:pt>
                <c:pt idx="1">
                  <c:v>Made a Suicide Plan</c:v>
                </c:pt>
                <c:pt idx="2">
                  <c:v>Attempted Suicide</c:v>
                </c:pt>
              </c:strCache>
            </c:strRef>
          </c:cat>
          <c:val>
            <c:numRef>
              <c:f>Sheet1!$B$2:$B$4</c:f>
              <c:numCache>
                <c:formatCode>0.0%</c:formatCode>
                <c:ptCount val="3"/>
                <c:pt idx="0">
                  <c:v>0.17399999999999999</c:v>
                </c:pt>
                <c:pt idx="1">
                  <c:v>5.5E-2</c:v>
                </c:pt>
                <c:pt idx="2">
                  <c:v>2.3E-2</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No Past Year Substance Use Disorder</c:v>
                </c:pt>
              </c:strCache>
            </c:strRef>
          </c:tx>
          <c:spPr>
            <a:solidFill>
              <a:srgbClr val="0065A5"/>
            </a:solidFill>
          </c:spPr>
          <c:invertIfNegative val="0"/>
          <c:dLbls>
            <c:spPr>
              <a:noFill/>
              <a:ln>
                <a:noFill/>
              </a:ln>
              <a:effectLst/>
            </c:spPr>
            <c:txPr>
              <a:bodyPr wrap="square" lIns="38100" tIns="19050" rIns="38100" bIns="19050" anchor="ctr">
                <a:spAutoFit/>
              </a:bodyPr>
              <a:lstStyle/>
              <a:p>
                <a:pPr>
                  <a:defRPr>
                    <a:latin typeface="Roboto" panose="02000000000000000000" pitchFamily="2" charset="0"/>
                    <a:ea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Serious Thoughts of Suicide</c:v>
                </c:pt>
                <c:pt idx="1">
                  <c:v>Made a Suicide Plan</c:v>
                </c:pt>
                <c:pt idx="2">
                  <c:v>Attempted Suicide</c:v>
                </c:pt>
              </c:strCache>
            </c:strRef>
          </c:cat>
          <c:val>
            <c:numRef>
              <c:f>Sheet1!$C$2:$C$4</c:f>
              <c:numCache>
                <c:formatCode>0.0%</c:formatCode>
                <c:ptCount val="3"/>
                <c:pt idx="0">
                  <c:v>3.7999999999999999E-2</c:v>
                </c:pt>
                <c:pt idx="1">
                  <c:v>0.01</c:v>
                </c:pt>
                <c:pt idx="2">
                  <c:v>4.0000000000000001E-3</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151"/>
        <c:overlap val="-48"/>
        <c:axId val="-2121968968"/>
        <c:axId val="-2114964776"/>
      </c:barChart>
      <c:catAx>
        <c:axId val="-2121968968"/>
        <c:scaling>
          <c:orientation val="minMax"/>
        </c:scaling>
        <c:delete val="0"/>
        <c:axPos val="b"/>
        <c:numFmt formatCode="0%" sourceLinked="0"/>
        <c:majorTickMark val="none"/>
        <c:minorTickMark val="none"/>
        <c:tickLblPos val="nextTo"/>
        <c:txPr>
          <a:bodyPr/>
          <a:lstStyle/>
          <a:p>
            <a:pPr>
              <a:defRPr>
                <a:latin typeface="Roboto" panose="02000000000000000000" pitchFamily="2" charset="0"/>
                <a:ea typeface="Roboto" panose="02000000000000000000" pitchFamily="2" charset="0"/>
              </a:defRPr>
            </a:pPr>
            <a:endParaRPr lang="en-US"/>
          </a:p>
        </c:txPr>
        <c:crossAx val="-2114964776"/>
        <c:crossesAt val="0"/>
        <c:auto val="1"/>
        <c:lblAlgn val="ctr"/>
        <c:lblOffset val="100"/>
        <c:noMultiLvlLbl val="0"/>
      </c:catAx>
      <c:valAx>
        <c:axId val="-2114964776"/>
        <c:scaling>
          <c:orientation val="minMax"/>
        </c:scaling>
        <c:delete val="0"/>
        <c:axPos val="l"/>
        <c:majorGridlines>
          <c:spPr>
            <a:ln>
              <a:solidFill>
                <a:schemeClr val="bg1">
                  <a:lumMod val="50000"/>
                  <a:alpha val="95000"/>
                </a:schemeClr>
              </a:solidFill>
            </a:ln>
          </c:spPr>
        </c:majorGridlines>
        <c:numFmt formatCode="0%" sourceLinked="0"/>
        <c:majorTickMark val="out"/>
        <c:minorTickMark val="none"/>
        <c:tickLblPos val="nextTo"/>
        <c:spPr>
          <a:ln>
            <a:noFill/>
          </a:ln>
        </c:spPr>
        <c:txPr>
          <a:bodyPr/>
          <a:lstStyle/>
          <a:p>
            <a:pPr>
              <a:defRPr>
                <a:latin typeface="Roboto" panose="02000000000000000000" pitchFamily="2" charset="0"/>
                <a:ea typeface="Roboto" panose="02000000000000000000" pitchFamily="2" charset="0"/>
              </a:defRPr>
            </a:pPr>
            <a:endParaRPr lang="en-US"/>
          </a:p>
        </c:txPr>
        <c:crossAx val="-2121968968"/>
        <c:crosses val="autoZero"/>
        <c:crossBetween val="between"/>
        <c:majorUnit val="5.000000000000001E-2"/>
      </c:valAx>
      <c:spPr>
        <a:solidFill>
          <a:schemeClr val="bg1"/>
        </a:solidFill>
        <a:ln w="6350" cmpd="sng">
          <a:noFill/>
        </a:ln>
        <a:effectLst/>
      </c:spPr>
    </c:plotArea>
    <c:legend>
      <c:legendPos val="b"/>
      <c:layout>
        <c:manualLayout>
          <c:xMode val="edge"/>
          <c:yMode val="edge"/>
          <c:x val="0.13252926103216431"/>
          <c:y val="0.87151711240838503"/>
          <c:w val="0.76285468690146629"/>
          <c:h val="7.0103152751386399E-2"/>
        </c:manualLayout>
      </c:layout>
      <c:overlay val="0"/>
      <c:txPr>
        <a:bodyPr/>
        <a:lstStyle/>
        <a:p>
          <a:pPr>
            <a:defRPr>
              <a:latin typeface="Roboto" panose="02000000000000000000" pitchFamily="2" charset="0"/>
              <a:ea typeface="Roboto" panose="02000000000000000000" pitchFamily="2" charset="0"/>
            </a:defRPr>
          </a:pPr>
          <a:endParaRPr lang="en-US"/>
        </a:p>
      </c:txPr>
    </c:legend>
    <c:plotVisOnly val="1"/>
    <c:dispBlanksAs val="gap"/>
    <c:showDLblsOverMax val="0"/>
  </c:chart>
  <c:spPr>
    <a:ln>
      <a:solidFill>
        <a:schemeClr val="bg1">
          <a:lumMod val="50000"/>
          <a:alpha val="98000"/>
        </a:schemeClr>
      </a:solidFill>
    </a:ln>
  </c:spPr>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4.80050192507845E-2"/>
          <c:y val="7.9325338348780403E-2"/>
          <c:w val="0.94356548420448627"/>
          <c:h val="0.70876818584299595"/>
        </c:manualLayout>
      </c:layout>
      <c:barChart>
        <c:barDir val="col"/>
        <c:grouping val="clustered"/>
        <c:varyColors val="0"/>
        <c:ser>
          <c:idx val="0"/>
          <c:order val="0"/>
          <c:tx>
            <c:strRef>
              <c:f>Sheet1!$B$1</c:f>
              <c:strCache>
                <c:ptCount val="1"/>
                <c:pt idx="0">
                  <c:v>Serious Psychological Distress</c:v>
                </c:pt>
              </c:strCache>
            </c:strRef>
          </c:tx>
          <c:spPr>
            <a:solidFill>
              <a:schemeClr val="bg2"/>
            </a:solidFill>
          </c:spPr>
          <c:invertIfNegative val="0"/>
          <c:dLbls>
            <c:spPr>
              <a:noFill/>
              <a:ln>
                <a:noFill/>
              </a:ln>
              <a:effectLst/>
            </c:spPr>
            <c:txPr>
              <a:bodyPr wrap="square" lIns="38100" tIns="19050" rIns="38100" bIns="19050" anchor="ctr">
                <a:spAutoFit/>
              </a:bodyPr>
              <a:lstStyle/>
              <a:p>
                <a:pPr>
                  <a:defRPr>
                    <a:latin typeface="Roboto" panose="02000000000000000000" pitchFamily="2" charset="0"/>
                    <a:ea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Serious Thoughts of Suicide</c:v>
                </c:pt>
                <c:pt idx="1">
                  <c:v>Made a Suicide Plan</c:v>
                </c:pt>
                <c:pt idx="2">
                  <c:v>Attempted Suicide</c:v>
                </c:pt>
              </c:strCache>
            </c:strRef>
          </c:cat>
          <c:val>
            <c:numRef>
              <c:f>Sheet1!$B$2:$B$4</c:f>
              <c:numCache>
                <c:formatCode>0.0%</c:formatCode>
                <c:ptCount val="3"/>
                <c:pt idx="0">
                  <c:v>0.26400000000000001</c:v>
                </c:pt>
                <c:pt idx="1">
                  <c:v>9.0999999999999998E-2</c:v>
                </c:pt>
                <c:pt idx="2">
                  <c:v>3.5999999999999997E-2</c:v>
                </c:pt>
              </c:numCache>
            </c:numRef>
          </c:val>
          <c:extLst>
            <c:ext xmlns:c16="http://schemas.microsoft.com/office/drawing/2014/chart" uri="{C3380CC4-5D6E-409C-BE32-E72D297353CC}">
              <c16:uniqueId val="{00000000-FA85-4E46-AE19-F976E7AEB695}"/>
            </c:ext>
          </c:extLst>
        </c:ser>
        <c:ser>
          <c:idx val="1"/>
          <c:order val="1"/>
          <c:tx>
            <c:strRef>
              <c:f>Sheet1!$C$1</c:f>
              <c:strCache>
                <c:ptCount val="1"/>
                <c:pt idx="0">
                  <c:v>No Serious Psychological Distress</c:v>
                </c:pt>
              </c:strCache>
            </c:strRef>
          </c:tx>
          <c:spPr>
            <a:solidFill>
              <a:srgbClr val="0065A5"/>
            </a:solidFill>
          </c:spPr>
          <c:invertIfNegative val="0"/>
          <c:dLbls>
            <c:spPr>
              <a:noFill/>
              <a:ln>
                <a:noFill/>
              </a:ln>
              <a:effectLst/>
            </c:spPr>
            <c:txPr>
              <a:bodyPr wrap="square" lIns="38100" tIns="19050" rIns="38100" bIns="19050" anchor="ctr">
                <a:spAutoFit/>
              </a:bodyPr>
              <a:lstStyle/>
              <a:p>
                <a:pPr>
                  <a:defRPr>
                    <a:latin typeface="Roboto" panose="02000000000000000000" pitchFamily="2" charset="0"/>
                    <a:ea typeface="Roboto" panose="020000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Serious Thoughts of Suicide</c:v>
                </c:pt>
                <c:pt idx="1">
                  <c:v>Made a Suicide Plan</c:v>
                </c:pt>
                <c:pt idx="2">
                  <c:v>Attempted Suicide</c:v>
                </c:pt>
              </c:strCache>
            </c:strRef>
          </c:cat>
          <c:val>
            <c:numRef>
              <c:f>Sheet1!$C$2:$C$4</c:f>
              <c:numCache>
                <c:formatCode>0.0%</c:formatCode>
                <c:ptCount val="3"/>
                <c:pt idx="0">
                  <c:v>1.7000000000000001E-2</c:v>
                </c:pt>
                <c:pt idx="1">
                  <c:v>3.0000000000000001E-3</c:v>
                </c:pt>
                <c:pt idx="2">
                  <c:v>1E-3</c:v>
                </c:pt>
              </c:numCache>
            </c:numRef>
          </c:val>
          <c:extLst>
            <c:ext xmlns:c16="http://schemas.microsoft.com/office/drawing/2014/chart" uri="{C3380CC4-5D6E-409C-BE32-E72D297353CC}">
              <c16:uniqueId val="{00000001-FA85-4E46-AE19-F976E7AEB695}"/>
            </c:ext>
          </c:extLst>
        </c:ser>
        <c:dLbls>
          <c:showLegendKey val="0"/>
          <c:showVal val="0"/>
          <c:showCatName val="0"/>
          <c:showSerName val="0"/>
          <c:showPercent val="0"/>
          <c:showBubbleSize val="0"/>
        </c:dLbls>
        <c:gapWidth val="151"/>
        <c:overlap val="-48"/>
        <c:axId val="-2121968968"/>
        <c:axId val="-2114964776"/>
      </c:barChart>
      <c:catAx>
        <c:axId val="-2121968968"/>
        <c:scaling>
          <c:orientation val="minMax"/>
        </c:scaling>
        <c:delete val="0"/>
        <c:axPos val="b"/>
        <c:numFmt formatCode="0%" sourceLinked="0"/>
        <c:majorTickMark val="none"/>
        <c:minorTickMark val="none"/>
        <c:tickLblPos val="nextTo"/>
        <c:txPr>
          <a:bodyPr/>
          <a:lstStyle/>
          <a:p>
            <a:pPr>
              <a:defRPr>
                <a:latin typeface="Roboto" panose="02000000000000000000" pitchFamily="2" charset="0"/>
                <a:ea typeface="Roboto" panose="02000000000000000000" pitchFamily="2" charset="0"/>
              </a:defRPr>
            </a:pPr>
            <a:endParaRPr lang="en-US"/>
          </a:p>
        </c:txPr>
        <c:crossAx val="-2114964776"/>
        <c:crossesAt val="0"/>
        <c:auto val="1"/>
        <c:lblAlgn val="ctr"/>
        <c:lblOffset val="100"/>
        <c:noMultiLvlLbl val="0"/>
      </c:catAx>
      <c:valAx>
        <c:axId val="-2114964776"/>
        <c:scaling>
          <c:orientation val="minMax"/>
        </c:scaling>
        <c:delete val="0"/>
        <c:axPos val="l"/>
        <c:majorGridlines>
          <c:spPr>
            <a:ln>
              <a:solidFill>
                <a:schemeClr val="bg1">
                  <a:lumMod val="50000"/>
                  <a:alpha val="95000"/>
                </a:schemeClr>
              </a:solidFill>
            </a:ln>
          </c:spPr>
        </c:majorGridlines>
        <c:numFmt formatCode="0%" sourceLinked="0"/>
        <c:majorTickMark val="out"/>
        <c:minorTickMark val="none"/>
        <c:tickLblPos val="nextTo"/>
        <c:spPr>
          <a:ln>
            <a:noFill/>
          </a:ln>
        </c:spPr>
        <c:txPr>
          <a:bodyPr/>
          <a:lstStyle/>
          <a:p>
            <a:pPr>
              <a:defRPr>
                <a:latin typeface="Roboto" panose="02000000000000000000" pitchFamily="2" charset="0"/>
                <a:ea typeface="Roboto" panose="02000000000000000000" pitchFamily="2" charset="0"/>
              </a:defRPr>
            </a:pPr>
            <a:endParaRPr lang="en-US"/>
          </a:p>
        </c:txPr>
        <c:crossAx val="-2121968968"/>
        <c:crosses val="autoZero"/>
        <c:crossBetween val="between"/>
        <c:majorUnit val="5.000000000000001E-2"/>
      </c:valAx>
      <c:spPr>
        <a:solidFill>
          <a:schemeClr val="bg1"/>
        </a:solidFill>
        <a:ln w="6350" cmpd="sng">
          <a:noFill/>
        </a:ln>
        <a:effectLst/>
      </c:spPr>
    </c:plotArea>
    <c:legend>
      <c:legendPos val="b"/>
      <c:layout>
        <c:manualLayout>
          <c:xMode val="edge"/>
          <c:yMode val="edge"/>
          <c:x val="0.13252926103216431"/>
          <c:y val="0.87151711240838503"/>
          <c:w val="0.76285468690146629"/>
          <c:h val="7.0103152751386399E-2"/>
        </c:manualLayout>
      </c:layout>
      <c:overlay val="0"/>
      <c:txPr>
        <a:bodyPr/>
        <a:lstStyle/>
        <a:p>
          <a:pPr>
            <a:defRPr>
              <a:latin typeface="Roboto" panose="02000000000000000000" pitchFamily="2" charset="0"/>
              <a:ea typeface="Roboto" panose="02000000000000000000" pitchFamily="2" charset="0"/>
            </a:defRPr>
          </a:pPr>
          <a:endParaRPr lang="en-US"/>
        </a:p>
      </c:txPr>
    </c:legend>
    <c:plotVisOnly val="1"/>
    <c:dispBlanksAs val="gap"/>
    <c:showDLblsOverMax val="0"/>
  </c:chart>
  <c:spPr>
    <a:ln>
      <a:solidFill>
        <a:schemeClr val="bg1">
          <a:lumMod val="50000"/>
          <a:alpha val="98000"/>
        </a:schemeClr>
      </a:solidFill>
    </a:ln>
  </c:spPr>
  <c:txPr>
    <a:bodyPr/>
    <a:lstStyle/>
    <a:p>
      <a:pPr>
        <a:defRPr sz="14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44478932389568E-2"/>
          <c:y val="2.8332700867136813E-2"/>
          <c:w val="0.9488555210676104"/>
          <c:h val="0.83673582299691707"/>
        </c:manualLayout>
      </c:layout>
      <c:barChart>
        <c:barDir val="col"/>
        <c:grouping val="clustered"/>
        <c:varyColors val="0"/>
        <c:ser>
          <c:idx val="0"/>
          <c:order val="0"/>
          <c:tx>
            <c:strRef>
              <c:f>Sheet1!$B$1</c:f>
              <c:strCache>
                <c:ptCount val="1"/>
                <c:pt idx="0">
                  <c:v>Males</c:v>
                </c:pt>
              </c:strCache>
            </c:strRef>
          </c:tx>
          <c:spPr>
            <a:solidFill>
              <a:srgbClr val="0066A4"/>
            </a:solidFill>
            <a:ln>
              <a:noFill/>
            </a:ln>
            <a:effectLst/>
          </c:spPr>
          <c:invertIfNegative val="0"/>
          <c:cat>
            <c:strRef>
              <c:f>Sheet1!$A$2:$A$4</c:f>
              <c:strCache>
                <c:ptCount val="3"/>
                <c:pt idx="0">
                  <c:v>Suicidal Thoughts</c:v>
                </c:pt>
                <c:pt idx="1">
                  <c:v>Suicide Plans</c:v>
                </c:pt>
                <c:pt idx="2">
                  <c:v>Suicide Attempts</c:v>
                </c:pt>
              </c:strCache>
            </c:strRef>
          </c:cat>
          <c:val>
            <c:numRef>
              <c:f>Sheet1!$B$2:$B$4</c:f>
              <c:numCache>
                <c:formatCode>General</c:formatCode>
                <c:ptCount val="3"/>
                <c:pt idx="0" formatCode="#,##0.0">
                  <c:v>4.5</c:v>
                </c:pt>
                <c:pt idx="1">
                  <c:v>1.1000000000000001</c:v>
                </c:pt>
                <c:pt idx="2">
                  <c:v>0.4</c:v>
                </c:pt>
              </c:numCache>
            </c:numRef>
          </c:val>
          <c:extLst>
            <c:ext xmlns:c16="http://schemas.microsoft.com/office/drawing/2014/chart" uri="{C3380CC4-5D6E-409C-BE32-E72D297353CC}">
              <c16:uniqueId val="{00000000-16F3-4C3A-8515-72E5810E7627}"/>
            </c:ext>
          </c:extLst>
        </c:ser>
        <c:ser>
          <c:idx val="1"/>
          <c:order val="1"/>
          <c:tx>
            <c:strRef>
              <c:f>Sheet1!$C$1</c:f>
              <c:strCache>
                <c:ptCount val="1"/>
                <c:pt idx="0">
                  <c:v>Females</c:v>
                </c:pt>
              </c:strCache>
            </c:strRef>
          </c:tx>
          <c:spPr>
            <a:solidFill>
              <a:srgbClr val="49A92F"/>
            </a:solidFill>
            <a:ln>
              <a:noFill/>
            </a:ln>
            <a:effectLst/>
          </c:spPr>
          <c:invertIfNegative val="0"/>
          <c:cat>
            <c:strRef>
              <c:f>Sheet1!$A$2:$A$4</c:f>
              <c:strCache>
                <c:ptCount val="3"/>
                <c:pt idx="0">
                  <c:v>Suicidal Thoughts</c:v>
                </c:pt>
                <c:pt idx="1">
                  <c:v>Suicide Plans</c:v>
                </c:pt>
                <c:pt idx="2">
                  <c:v>Suicide Attempts</c:v>
                </c:pt>
              </c:strCache>
            </c:strRef>
          </c:cat>
          <c:val>
            <c:numRef>
              <c:f>Sheet1!$C$2:$C$4</c:f>
              <c:numCache>
                <c:formatCode>General</c:formatCode>
                <c:ptCount val="3"/>
                <c:pt idx="0" formatCode="#,##0.0">
                  <c:v>5.0999999999999996</c:v>
                </c:pt>
                <c:pt idx="1">
                  <c:v>1.6</c:v>
                </c:pt>
                <c:pt idx="2">
                  <c:v>0.7</c:v>
                </c:pt>
              </c:numCache>
            </c:numRef>
          </c:val>
          <c:extLst>
            <c:ext xmlns:c16="http://schemas.microsoft.com/office/drawing/2014/chart" uri="{C3380CC4-5D6E-409C-BE32-E72D297353CC}">
              <c16:uniqueId val="{00000001-16F3-4C3A-8515-72E5810E7627}"/>
            </c:ext>
          </c:extLst>
        </c:ser>
        <c:dLbls>
          <c:showLegendKey val="0"/>
          <c:showVal val="0"/>
          <c:showCatName val="0"/>
          <c:showSerName val="0"/>
          <c:showPercent val="0"/>
          <c:showBubbleSize val="0"/>
        </c:dLbls>
        <c:gapWidth val="219"/>
        <c:overlap val="-27"/>
        <c:axId val="869216031"/>
        <c:axId val="869218943"/>
      </c:barChart>
      <c:catAx>
        <c:axId val="869216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869218943"/>
        <c:crossesAt val="0"/>
        <c:auto val="1"/>
        <c:lblAlgn val="ctr"/>
        <c:lblOffset val="100"/>
        <c:noMultiLvlLbl val="0"/>
      </c:catAx>
      <c:valAx>
        <c:axId val="869218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869216031"/>
        <c:crosses val="autoZero"/>
        <c:crossBetween val="between"/>
        <c:majorUnit val="1"/>
      </c:valAx>
      <c:spPr>
        <a:noFill/>
        <a:ln>
          <a:noFill/>
        </a:ln>
        <a:effectLst/>
      </c:spPr>
    </c:plotArea>
    <c:legend>
      <c:legendPos val="b"/>
      <c:layout>
        <c:manualLayout>
          <c:xMode val="edge"/>
          <c:yMode val="edge"/>
          <c:x val="0.38817195844947855"/>
          <c:y val="0.93455168118109888"/>
          <c:w val="0.22730102429750321"/>
          <c:h val="5.956690570520227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showDLblsOverMax val="0"/>
  </c:chart>
  <c:spPr>
    <a:noFill/>
    <a:ln>
      <a:noFill/>
    </a:ln>
    <a:effectLst/>
  </c:spPr>
  <c:txPr>
    <a:bodyPr/>
    <a:lstStyle/>
    <a:p>
      <a:pPr>
        <a:defRPr sz="1200">
          <a:latin typeface="Roboto" panose="02000000000000000000" pitchFamily="2" charset="0"/>
          <a:ea typeface="Roboto" panose="020000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9746225199996238E-2"/>
          <c:y val="9.701039920925067E-2"/>
          <c:w val="0.93948874703086671"/>
          <c:h val="0.81136071434573198"/>
        </c:manualLayout>
      </c:layout>
      <c:barChart>
        <c:barDir val="col"/>
        <c:grouping val="clustered"/>
        <c:varyColors val="0"/>
        <c:ser>
          <c:idx val="0"/>
          <c:order val="0"/>
          <c:tx>
            <c:strRef>
              <c:f>Sheet1!$B$1</c:f>
              <c:strCache>
                <c:ptCount val="1"/>
                <c:pt idx="0">
                  <c:v>Male</c:v>
                </c:pt>
              </c:strCache>
            </c:strRef>
          </c:tx>
          <c:spPr>
            <a:solidFill>
              <a:srgbClr val="0065A4"/>
            </a:solidFill>
            <a:ln>
              <a:noFill/>
            </a:ln>
            <a:effectLst/>
          </c:spPr>
          <c:invertIfNegative val="0"/>
          <c:cat>
            <c:strRef>
              <c:f>Sheet1!$A$2:$A$5</c:f>
              <c:strCache>
                <c:ptCount val="4"/>
                <c:pt idx="0">
                  <c:v>Seriously Considered Suicide</c:v>
                </c:pt>
                <c:pt idx="1">
                  <c:v>Made a Suicide Plan</c:v>
                </c:pt>
                <c:pt idx="2">
                  <c:v>Attempted Suicide</c:v>
                </c:pt>
                <c:pt idx="3">
                  <c:v>Attempted Suicide (Medically Treated)</c:v>
                </c:pt>
              </c:strCache>
            </c:strRef>
          </c:cat>
          <c:val>
            <c:numRef>
              <c:f>Sheet1!$B$2:$B$5</c:f>
              <c:numCache>
                <c:formatCode>General</c:formatCode>
                <c:ptCount val="4"/>
                <c:pt idx="0">
                  <c:v>13.3</c:v>
                </c:pt>
                <c:pt idx="1">
                  <c:v>11.3</c:v>
                </c:pt>
                <c:pt idx="2">
                  <c:v>6.6</c:v>
                </c:pt>
                <c:pt idx="3">
                  <c:v>1.7</c:v>
                </c:pt>
              </c:numCache>
            </c:numRef>
          </c:val>
          <c:extLst>
            <c:ext xmlns:c16="http://schemas.microsoft.com/office/drawing/2014/chart" uri="{C3380CC4-5D6E-409C-BE32-E72D297353CC}">
              <c16:uniqueId val="{00000000-165F-4145-8C00-218934CE4E04}"/>
            </c:ext>
          </c:extLst>
        </c:ser>
        <c:ser>
          <c:idx val="1"/>
          <c:order val="1"/>
          <c:tx>
            <c:strRef>
              <c:f>Sheet1!$C$1</c:f>
              <c:strCache>
                <c:ptCount val="1"/>
                <c:pt idx="0">
                  <c:v>Female</c:v>
                </c:pt>
              </c:strCache>
            </c:strRef>
          </c:tx>
          <c:spPr>
            <a:solidFill>
              <a:srgbClr val="49A92F"/>
            </a:solidFill>
            <a:ln>
              <a:noFill/>
            </a:ln>
            <a:effectLst/>
          </c:spPr>
          <c:invertIfNegative val="0"/>
          <c:cat>
            <c:strRef>
              <c:f>Sheet1!$A$2:$A$5</c:f>
              <c:strCache>
                <c:ptCount val="4"/>
                <c:pt idx="0">
                  <c:v>Seriously Considered Suicide</c:v>
                </c:pt>
                <c:pt idx="1">
                  <c:v>Made a Suicide Plan</c:v>
                </c:pt>
                <c:pt idx="2">
                  <c:v>Attempted Suicide</c:v>
                </c:pt>
                <c:pt idx="3">
                  <c:v>Attempted Suicide (Medically Treated)</c:v>
                </c:pt>
              </c:strCache>
            </c:strRef>
          </c:cat>
          <c:val>
            <c:numRef>
              <c:f>Sheet1!$C$2:$C$5</c:f>
              <c:numCache>
                <c:formatCode>General</c:formatCode>
                <c:ptCount val="4"/>
                <c:pt idx="0">
                  <c:v>24.1</c:v>
                </c:pt>
                <c:pt idx="1">
                  <c:v>19.899999999999999</c:v>
                </c:pt>
                <c:pt idx="2">
                  <c:v>11</c:v>
                </c:pt>
                <c:pt idx="3">
                  <c:v>3.3</c:v>
                </c:pt>
              </c:numCache>
            </c:numRef>
          </c:val>
          <c:extLst>
            <c:ext xmlns:c16="http://schemas.microsoft.com/office/drawing/2014/chart" uri="{C3380CC4-5D6E-409C-BE32-E72D297353CC}">
              <c16:uniqueId val="{00000001-165F-4145-8C00-218934CE4E04}"/>
            </c:ext>
          </c:extLst>
        </c:ser>
        <c:dLbls>
          <c:showLegendKey val="0"/>
          <c:showVal val="0"/>
          <c:showCatName val="0"/>
          <c:showSerName val="0"/>
          <c:showPercent val="0"/>
          <c:showBubbleSize val="0"/>
        </c:dLbls>
        <c:gapWidth val="219"/>
        <c:overlap val="-27"/>
        <c:axId val="532411200"/>
        <c:axId val="532410368"/>
      </c:barChart>
      <c:catAx>
        <c:axId val="53241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32410368"/>
        <c:crosses val="autoZero"/>
        <c:auto val="1"/>
        <c:lblAlgn val="ctr"/>
        <c:lblOffset val="100"/>
        <c:noMultiLvlLbl val="0"/>
      </c:catAx>
      <c:valAx>
        <c:axId val="532410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crossAx val="532411200"/>
        <c:crosses val="autoZero"/>
        <c:crossBetween val="between"/>
      </c:valAx>
      <c:spPr>
        <a:noFill/>
        <a:ln>
          <a:noFill/>
        </a:ln>
        <a:effectLst/>
      </c:spPr>
    </c:plotArea>
    <c:legend>
      <c:legendPos val="b"/>
      <c:layout>
        <c:manualLayout>
          <c:xMode val="edge"/>
          <c:yMode val="edge"/>
          <c:x val="0.39504606933965986"/>
          <c:y val="0.93647488434592618"/>
          <c:w val="0.20990786132068029"/>
          <c:h val="6.35251156540737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Roboto" panose="02000000000000000000" pitchFamily="2" charset="0"/>
          <a:ea typeface="Roboto" panose="02000000000000000000"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0858387576227048"/>
          <c:y val="0.14746767099593361"/>
          <c:w val="0.34619353031276978"/>
          <c:h val="0.65974852220780567"/>
        </c:manualLayout>
      </c:layout>
      <c:pieChart>
        <c:varyColors val="1"/>
        <c:dLbls>
          <c:dLblPos val="bestFit"/>
          <c:showLegendKey val="0"/>
          <c:showVal val="0"/>
          <c:showCatName val="1"/>
          <c:showSerName val="0"/>
          <c:showPercent val="1"/>
          <c:showBubbleSize val="0"/>
          <c:showLeaderLines val="0"/>
        </c:dLbls>
        <c:firstSliceAng val="147"/>
      </c:pieChart>
    </c:plotArea>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tx>
            <c:strRef>
              <c:f>Sheet1!$B$1</c:f>
              <c:strCache>
                <c:ptCount val="1"/>
                <c:pt idx="0">
                  <c:v>Firearm</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2"/>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Sheet1!$B$2:$B$5</c:f>
              <c:numCache>
                <c:formatCode>0%</c:formatCode>
                <c:ptCount val="4"/>
                <c:pt idx="0">
                  <c:v>0.52</c:v>
                </c:pt>
                <c:pt idx="1">
                  <c:v>0.46</c:v>
                </c:pt>
                <c:pt idx="2">
                  <c:v>0.54</c:v>
                </c:pt>
                <c:pt idx="3">
                  <c:v>0.77</c:v>
                </c:pt>
              </c:numCache>
            </c:numRef>
          </c:val>
          <c:extLst>
            <c:ext xmlns:c16="http://schemas.microsoft.com/office/drawing/2014/chart" uri="{C3380CC4-5D6E-409C-BE32-E72D297353CC}">
              <c16:uniqueId val="{00000000-F586-744F-9FAD-E9EC5EB9482B}"/>
            </c:ext>
          </c:extLst>
        </c:ser>
        <c:ser>
          <c:idx val="1"/>
          <c:order val="1"/>
          <c:tx>
            <c:strRef>
              <c:f>Sheet1!$C$1</c:f>
              <c:strCache>
                <c:ptCount val="1"/>
                <c:pt idx="0">
                  <c:v>Poisoning</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Sheet1!$C$2:$C$5</c:f>
              <c:numCache>
                <c:formatCode>0%</c:formatCode>
                <c:ptCount val="4"/>
                <c:pt idx="0">
                  <c:v>0.04</c:v>
                </c:pt>
                <c:pt idx="1">
                  <c:v>0.05</c:v>
                </c:pt>
                <c:pt idx="2">
                  <c:v>0.08</c:v>
                </c:pt>
                <c:pt idx="3">
                  <c:v>0.05</c:v>
                </c:pt>
              </c:numCache>
            </c:numRef>
          </c:val>
          <c:extLst>
            <c:ext xmlns:c16="http://schemas.microsoft.com/office/drawing/2014/chart" uri="{C3380CC4-5D6E-409C-BE32-E72D297353CC}">
              <c16:uniqueId val="{00000001-F586-744F-9FAD-E9EC5EB9482B}"/>
            </c:ext>
          </c:extLst>
        </c:ser>
        <c:ser>
          <c:idx val="2"/>
          <c:order val="2"/>
          <c:tx>
            <c:strRef>
              <c:f>Sheet1!$D$1</c:f>
              <c:strCache>
                <c:ptCount val="1"/>
                <c:pt idx="0">
                  <c:v>Suffocation</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Sheet1!$D$2:$D$5</c:f>
              <c:numCache>
                <c:formatCode>0%</c:formatCode>
                <c:ptCount val="4"/>
                <c:pt idx="0">
                  <c:v>0.34</c:v>
                </c:pt>
                <c:pt idx="1">
                  <c:v>0.38</c:v>
                </c:pt>
                <c:pt idx="2">
                  <c:v>0.27</c:v>
                </c:pt>
                <c:pt idx="3">
                  <c:v>0.11</c:v>
                </c:pt>
              </c:numCache>
            </c:numRef>
          </c:val>
          <c:extLst>
            <c:ext xmlns:c16="http://schemas.microsoft.com/office/drawing/2014/chart" uri="{C3380CC4-5D6E-409C-BE32-E72D297353CC}">
              <c16:uniqueId val="{00000002-F586-744F-9FAD-E9EC5EB9482B}"/>
            </c:ext>
          </c:extLst>
        </c:ser>
        <c:ser>
          <c:idx val="3"/>
          <c:order val="3"/>
          <c:tx>
            <c:strRef>
              <c:f>Sheet1!$E$1</c:f>
              <c:strCache>
                <c:ptCount val="1"/>
                <c:pt idx="0">
                  <c:v>All Others </c:v>
                </c:pt>
              </c:strCache>
            </c:strRef>
          </c:tx>
          <c:spPr>
            <a:solidFill>
              <a:schemeClr val="accent6">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15-24 Years</c:v>
                </c:pt>
                <c:pt idx="1">
                  <c:v>25-44 Years</c:v>
                </c:pt>
                <c:pt idx="2">
                  <c:v>45-64 Years</c:v>
                </c:pt>
                <c:pt idx="3">
                  <c:v>65+ Years </c:v>
                </c:pt>
              </c:strCache>
            </c:strRef>
          </c:cat>
          <c:val>
            <c:numRef>
              <c:f>Sheet1!$E$2:$E$5</c:f>
              <c:numCache>
                <c:formatCode>0%</c:formatCode>
                <c:ptCount val="4"/>
                <c:pt idx="0">
                  <c:v>0.1</c:v>
                </c:pt>
                <c:pt idx="1">
                  <c:v>0.11</c:v>
                </c:pt>
                <c:pt idx="2">
                  <c:v>0.12</c:v>
                </c:pt>
                <c:pt idx="3">
                  <c:v>0.08</c:v>
                </c:pt>
              </c:numCache>
            </c:numRef>
          </c:val>
          <c:extLst>
            <c:ext xmlns:c16="http://schemas.microsoft.com/office/drawing/2014/chart" uri="{C3380CC4-5D6E-409C-BE32-E72D297353CC}">
              <c16:uniqueId val="{00000004-F586-744F-9FAD-E9EC5EB9482B}"/>
            </c:ext>
          </c:extLst>
        </c:ser>
        <c:dLbls>
          <c:dLblPos val="ctr"/>
          <c:showLegendKey val="0"/>
          <c:showVal val="1"/>
          <c:showCatName val="0"/>
          <c:showSerName val="0"/>
          <c:showPercent val="0"/>
          <c:showBubbleSize val="0"/>
        </c:dLbls>
        <c:gapWidth val="182"/>
        <c:overlap val="100"/>
        <c:axId val="614070528"/>
        <c:axId val="613686320"/>
      </c:barChart>
      <c:catAx>
        <c:axId val="61407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3"/>
                </a:solidFill>
                <a:latin typeface="Roboto" panose="02000000000000000000" pitchFamily="2" charset="0"/>
                <a:ea typeface="Roboto" panose="02000000000000000000" pitchFamily="2" charset="0"/>
                <a:cs typeface="+mn-cs"/>
              </a:defRPr>
            </a:pPr>
            <a:endParaRPr lang="en-US"/>
          </a:p>
        </c:txPr>
        <c:crossAx val="613686320"/>
        <c:crosses val="autoZero"/>
        <c:auto val="1"/>
        <c:lblAlgn val="ctr"/>
        <c:lblOffset val="100"/>
        <c:noMultiLvlLbl val="0"/>
      </c:catAx>
      <c:valAx>
        <c:axId val="613686320"/>
        <c:scaling>
          <c:orientation val="minMax"/>
        </c:scaling>
        <c:delete val="1"/>
        <c:axPos val="l"/>
        <c:numFmt formatCode="0%" sourceLinked="1"/>
        <c:majorTickMark val="none"/>
        <c:minorTickMark val="none"/>
        <c:tickLblPos val="nextTo"/>
        <c:crossAx val="614070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Roboto" panose="02000000000000000000" pitchFamily="2" charset="0"/>
              <a:ea typeface="Roboto" panose="02000000000000000000" pitchFamily="2" charset="0"/>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45-64 years</a:t>
            </a:r>
          </a:p>
        </c:rich>
      </c:tx>
      <c:layout>
        <c:manualLayout>
          <c:xMode val="edge"/>
          <c:yMode val="edge"/>
          <c:x val="0.33252694936795002"/>
          <c:y val="8.1586582797372655E-3"/>
        </c:manualLayout>
      </c:layout>
      <c:overlay val="0"/>
    </c:title>
    <c:autoTitleDeleted val="0"/>
    <c:plotArea>
      <c:layout/>
      <c:pieChart>
        <c:varyColors val="1"/>
        <c:dLbls>
          <c:dLblPos val="bestFit"/>
          <c:showLegendKey val="0"/>
          <c:showVal val="0"/>
          <c:showCatName val="1"/>
          <c:showSerName val="0"/>
          <c:showPercent val="1"/>
          <c:showBubbleSize val="0"/>
          <c:showLeaderLines val="0"/>
        </c:dLbls>
        <c:firstSliceAng val="147"/>
      </c:pieChart>
    </c:plotArea>
    <c:plotVisOnly val="1"/>
    <c:dispBlanksAs val="gap"/>
    <c:showDLblsOverMax val="0"/>
  </c:chart>
  <c:txPr>
    <a:bodyPr/>
    <a:lstStyle/>
    <a:p>
      <a:pPr>
        <a:defRPr sz="180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Poisoning 12.9%</cx:pt>
          <cx:pt idx="1">Firearm 50.4%</cx:pt>
          <cx:pt idx="2">Suffocation 28.6%</cx:pt>
          <cx:pt idx="3">Other 1.5%</cx:pt>
          <cx:pt idx="4">Cut/Pierce 1.9%</cx:pt>
          <cx:pt idx="5">Fall 2.5%</cx:pt>
        </cx:lvl>
        <cx:lvl ptCount="16">
          <cx:pt idx="0">Stem 1</cx:pt>
          <cx:pt idx="1">Stem 1</cx:pt>
          <cx:pt idx="2">Stem 1</cx:pt>
          <cx:pt idx="3">Stem 2</cx:pt>
          <cx:pt idx="4">Stem 2</cx:pt>
          <cx:pt idx="5">Stem 2</cx:pt>
        </cx:lvl>
        <cx:lvl ptCount="16">
          <cx:pt idx="0">Means</cx:pt>
          <cx:pt idx="1">Branch 1</cx:pt>
          <cx:pt idx="2">Branch 1</cx:pt>
          <cx:pt idx="3">Branch 1</cx:pt>
          <cx:pt idx="4">Branch 1</cx:pt>
          <cx:pt idx="5">Branch 1</cx:pt>
        </cx:lvl>
      </cx:strDim>
      <cx:numDim type="size">
        <cx:f>Sheet1!$D$2:$D$17</cx:f>
        <cx:lvl ptCount="16" formatCode="General">
          <cx:pt idx="0">12.9</cx:pt>
          <cx:pt idx="1">50.399999999999999</cx:pt>
          <cx:pt idx="2">28.600000000000001</cx:pt>
          <cx:pt idx="3">1.5</cx:pt>
          <cx:pt idx="4">1.8999999999999999</cx:pt>
          <cx:pt idx="5">2.5</cx:pt>
        </cx:lvl>
      </cx:numDim>
    </cx:data>
  </cx:chartData>
  <cx:chart>
    <cx:plotArea>
      <cx:plotAreaRegion>
        <cx:series layoutId="treemap" uniqueId="{5AD3A0D5-5345-AC4F-BC54-280D9DA66E1B}">
          <cx:tx>
            <cx:txData>
              <cx:f>Sheet1!$D$1</cx:f>
              <cx:v>Series1</cx:v>
            </cx:txData>
          </cx:tx>
          <cx:dataPt idx="2">
            <cx:spPr>
              <a:solidFill>
                <a:srgbClr val="F2BF05"/>
              </a:solidFill>
            </cx:spPr>
          </cx:dataPt>
          <cx:dataPt idx="3"/>
          <cx:dataPt idx="5">
            <cx:spPr>
              <a:solidFill>
                <a:srgbClr val="0065A4"/>
              </a:solidFill>
            </cx:spPr>
          </cx:dataPt>
          <cx:dataPt idx="6">
            <cx:spPr>
              <a:solidFill>
                <a:srgbClr val="49A92F"/>
              </a:solidFill>
              <a:ln>
                <a:noFill/>
              </a:ln>
            </cx:spPr>
          </cx:dataPt>
          <cx:dataPt idx="8">
            <cx:spPr>
              <a:solidFill>
                <a:srgbClr val="E0DFDA"/>
              </a:solidFill>
            </cx:spPr>
          </cx:dataPt>
          <cx:dataPt idx="9">
            <cx:spPr>
              <a:solidFill>
                <a:srgbClr val="D60C8C"/>
              </a:solidFill>
            </cx:spPr>
          </cx:dataPt>
          <cx:dataPt idx="10">
            <cx:spPr>
              <a:solidFill>
                <a:srgbClr val="4B4B4B"/>
              </a:solidFill>
            </cx:spPr>
          </cx:dataPt>
          <cx:dataLabels>
            <cx:txPr>
              <a:bodyPr spcFirstLastPara="1" vertOverflow="ellipsis" horzOverflow="overflow" wrap="square" lIns="0" tIns="0" rIns="0" bIns="0" anchor="ctr" anchorCtr="1"/>
              <a:lstStyle/>
              <a:p>
                <a:pPr algn="ctr" rtl="0">
                  <a:defRPr>
                    <a:solidFill>
                      <a:schemeClr val="tx1"/>
                    </a:solidFill>
                    <a:latin typeface="Roboto" panose="02000000000000000000" pitchFamily="2" charset="0"/>
                    <a:ea typeface="Roboto" panose="02000000000000000000" pitchFamily="2" charset="0"/>
                    <a:cs typeface="Roboto" panose="02000000000000000000" pitchFamily="2" charset="0"/>
                  </a:defRPr>
                </a:pPr>
                <a:endParaRPr lang="en-US" sz="1197" b="0" i="0" u="none" strike="noStrike" baseline="0">
                  <a:solidFill>
                    <a:schemeClr val="tx1"/>
                  </a:solidFill>
                  <a:latin typeface="Roboto" panose="02000000000000000000" pitchFamily="2" charset="0"/>
                  <a:ea typeface="Roboto" panose="02000000000000000000" pitchFamily="2" charset="0"/>
                </a:endParaRPr>
              </a:p>
            </cx:txPr>
            <cx:visibility seriesName="0" categoryName="1" value="0"/>
            <cx:separator>, </cx:separator>
            <cx:dataLabel idx="5">
              <cx:txPr>
                <a:bodyPr spcFirstLastPara="1" vertOverflow="ellipsis" horzOverflow="overflow" wrap="square" lIns="0" tIns="0" rIns="0" bIns="0" anchor="ctr" anchorCtr="1"/>
                <a:lstStyle/>
                <a:p>
                  <a:pPr algn="ctr" rtl="0">
                    <a:defRPr>
                      <a:solidFill>
                        <a:schemeClr val="accent2"/>
                      </a:solidFill>
                    </a:defRPr>
                  </a:pPr>
                  <a:r>
                    <a:rPr lang="en-US" sz="1197" b="0" i="0" u="none" strike="noStrike" baseline="0">
                      <a:solidFill>
                        <a:schemeClr val="accent2"/>
                      </a:solidFill>
                      <a:latin typeface="Roboto" panose="02000000000000000000" pitchFamily="2" charset="0"/>
                      <a:ea typeface="Roboto" panose="02000000000000000000" pitchFamily="2" charset="0"/>
                    </a:rPr>
                    <a:t>Firearm 50.4%</a:t>
                  </a:r>
                </a:p>
              </cx:txPr>
            </cx:dataLabel>
            <cx:dataLabel idx="8">
              <cx:txPr>
                <a:bodyPr spcFirstLastPara="1" vertOverflow="ellipsis" horzOverflow="overflow" wrap="square" lIns="0" tIns="0" rIns="0" bIns="0" anchor="ctr" anchorCtr="1"/>
                <a:lstStyle/>
                <a:p>
                  <a:pPr algn="ctr" rtl="0">
                    <a:defRPr sz="1100"/>
                  </a:pPr>
                  <a:r>
                    <a:rPr lang="en-US" sz="1100" b="0" i="0" u="none" strike="noStrike" baseline="0">
                      <a:solidFill>
                        <a:schemeClr val="tx1"/>
                      </a:solidFill>
                      <a:latin typeface="Roboto" panose="02000000000000000000" pitchFamily="2" charset="0"/>
                      <a:ea typeface="Roboto" panose="02000000000000000000" pitchFamily="2" charset="0"/>
                    </a:rPr>
                    <a:t>Other 1.5%</a:t>
                  </a:r>
                </a:p>
              </cx:txPr>
              <cx:visibility seriesName="0" categoryName="1" value="0"/>
              <cx:separator>, </cx:separator>
            </cx:dataLabel>
            <cx:dataLabel idx="10">
              <cx:txPr>
                <a:bodyPr spcFirstLastPara="1" vertOverflow="ellipsis" horzOverflow="overflow" wrap="square" lIns="0" tIns="0" rIns="0" bIns="0" anchor="ctr" anchorCtr="1"/>
                <a:lstStyle/>
                <a:p>
                  <a:pPr algn="ctr" rtl="0">
                    <a:defRPr>
                      <a:solidFill>
                        <a:schemeClr val="accent2"/>
                      </a:solidFill>
                    </a:defRPr>
                  </a:pPr>
                  <a:r>
                    <a:rPr lang="en-US" sz="1197" b="0" i="0" u="none" strike="noStrike" baseline="0">
                      <a:solidFill>
                        <a:schemeClr val="accent2"/>
                      </a:solidFill>
                      <a:latin typeface="Roboto" panose="02000000000000000000" pitchFamily="2" charset="0"/>
                      <a:ea typeface="Roboto" panose="02000000000000000000" pitchFamily="2" charset="0"/>
                    </a:rPr>
                    <a:t>Fall 2.5%</a:t>
                  </a:r>
                </a:p>
              </cx:txPr>
              <cx:visibility seriesName="0" categoryName="1" value="0"/>
              <cx:separator>, </cx:separator>
            </cx:dataLabel>
            <cx:dataLabelHidden idx="0"/>
            <cx:dataLabelHidden idx="3"/>
            <cx:dataLabelHidden idx="9"/>
          </cx:dataLabels>
          <cx:dataId val="0"/>
          <cx:layoutPr>
            <cx:parentLabelLayout val="overlapping"/>
          </cx:layoutPr>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0">Poisoning 5.50%</cx:pt>
          <cx:pt idx="1">Firearm 55.60%</cx:pt>
          <cx:pt idx="2">Suffocation 28.40%</cx:pt>
          <cx:pt idx="3">Other 1.40%</cx:pt>
          <cx:pt idx="4">Cut/Pierce 2.10%</cx:pt>
          <cx:pt idx="5">Fall 2.30%</cx:pt>
        </cx:lvl>
        <cx:lvl ptCount="16">
          <cx:pt idx="0">Stem 1</cx:pt>
          <cx:pt idx="1">Stem 1</cx:pt>
          <cx:pt idx="2">Stem 1</cx:pt>
          <cx:pt idx="3">Stem 2</cx:pt>
          <cx:pt idx="4">Stem 2</cx:pt>
          <cx:pt idx="5">Stem 2</cx:pt>
        </cx:lvl>
        <cx:lvl ptCount="16">
          <cx:pt idx="0">Branch 1</cx:pt>
          <cx:pt idx="1">Branch 1</cx:pt>
          <cx:pt idx="2">Branch 1</cx:pt>
          <cx:pt idx="3">Branch 1</cx:pt>
          <cx:pt idx="4">Branch 1</cx:pt>
          <cx:pt idx="5">Branch 1</cx:pt>
        </cx:lvl>
      </cx:strDim>
      <cx:numDim type="size">
        <cx:f>Sheet1!$D$2:$D$17</cx:f>
        <cx:lvl ptCount="16" formatCode="0.00%">
          <cx:pt idx="0">0.055</cx:pt>
          <cx:pt idx="1">0.55600000000000005</cx:pt>
          <cx:pt idx="2">0.28399999999999997</cx:pt>
          <cx:pt idx="3">0.014</cx:pt>
          <cx:pt idx="4">0.021000000000000001</cx:pt>
          <cx:pt idx="5">0.023</cx:pt>
        </cx:lvl>
      </cx:numDim>
    </cx:data>
  </cx:chartData>
  <cx:chart>
    <cx:plotArea>
      <cx:plotAreaRegion>
        <cx:plotSurface>
          <cx:spPr>
            <a:ln>
              <a:solidFill>
                <a:schemeClr val="accent6">
                  <a:lumMod val="50000"/>
                </a:schemeClr>
              </a:solidFill>
            </a:ln>
          </cx:spPr>
        </cx:plotSurface>
        <cx:series layoutId="treemap" uniqueId="{88DF2B41-67A5-FB40-88CF-E34569254721}">
          <cx:tx>
            <cx:txData>
              <cx:f>Sheet1!$D$1</cx:f>
              <cx:v>Series1</cx:v>
            </cx:txData>
          </cx:tx>
          <cx:dataPt idx="0"/>
          <cx:dataPt idx="2">
            <cx:spPr>
              <a:solidFill>
                <a:srgbClr val="0065A4"/>
              </a:solidFill>
            </cx:spPr>
          </cx:dataPt>
          <cx:dataPt idx="3">
            <cx:spPr>
              <a:solidFill>
                <a:srgbClr val="0065A4">
                  <a:lumMod val="50000"/>
                </a:srgbClr>
              </a:solidFill>
              <a:ln>
                <a:noFill/>
              </a:ln>
            </cx:spPr>
          </cx:dataPt>
          <cx:dataPt idx="4">
            <cx:spPr>
              <a:solidFill>
                <a:srgbClr val="0065A4">
                  <a:lumMod val="75000"/>
                </a:srgbClr>
              </a:solidFill>
            </cx:spPr>
          </cx:dataPt>
          <cx:dataPt idx="6">
            <cx:spPr>
              <a:solidFill>
                <a:srgbClr val="0065A4">
                  <a:lumMod val="20000"/>
                  <a:lumOff val="80000"/>
                </a:srgbClr>
              </a:solidFill>
            </cx:spPr>
          </cx:dataPt>
          <cx:dataPt idx="7">
            <cx:spPr>
              <a:solidFill>
                <a:srgbClr val="0065A4">
                  <a:lumMod val="40000"/>
                  <a:lumOff val="60000"/>
                </a:srgbClr>
              </a:solidFill>
            </cx:spPr>
          </cx:dataPt>
          <cx:dataPt idx="8">
            <cx:spPr>
              <a:solidFill>
                <a:srgbClr val="0065A4">
                  <a:lumMod val="60000"/>
                  <a:lumOff val="40000"/>
                </a:srgbClr>
              </a:solidFill>
            </cx:spPr>
          </cx:dataPt>
          <cx:dataLabels pos="inEnd">
            <cx:txPr>
              <a:bodyPr spcFirstLastPara="1" vertOverflow="ellipsis" horzOverflow="overflow" wrap="square" lIns="0" tIns="0" rIns="0" bIns="0" anchor="ctr" anchorCtr="1"/>
              <a:lstStyle/>
              <a:p>
                <a:pPr algn="ctr" rtl="0">
                  <a:defRPr>
                    <a:latin typeface="Roboto" panose="02000000000000000000" pitchFamily="2" charset="0"/>
                    <a:ea typeface="Roboto" panose="02000000000000000000" pitchFamily="2" charset="0"/>
                    <a:cs typeface="Roboto" panose="02000000000000000000" pitchFamily="2" charset="0"/>
                  </a:defRPr>
                </a:pPr>
                <a:endParaRPr lang="en-US" sz="1197" b="0" i="0" u="none" strike="noStrike" baseline="0">
                  <a:solidFill>
                    <a:srgbClr val="FFFFFF"/>
                  </a:solidFill>
                  <a:latin typeface="Roboto" panose="02000000000000000000" pitchFamily="2" charset="0"/>
                  <a:ea typeface="Roboto" panose="02000000000000000000" pitchFamily="2" charset="0"/>
                </a:endParaRPr>
              </a:p>
            </cx:txPr>
            <cx:visibility seriesName="0" categoryName="1" value="0"/>
            <cx:dataLabelHidden idx="0"/>
            <cx:dataLabelHidden idx="6"/>
            <cx:dataLabelHidden idx="7"/>
            <cx:dataLabelHidden idx="8"/>
          </cx:dataLabels>
          <cx:dataId val="0"/>
          <cx:layoutPr>
            <cx:parentLabelLayout val="overlapping"/>
          </cx:layoutPr>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Sheet1!$A$2:$C$17</cx:f>
        <cx:lvl ptCount="16">
          <cx:pt idx="1">Poisoning 26.6%</cx:pt>
          <cx:pt idx="2">Firearm 31.4%</cx:pt>
          <cx:pt idx="3">Suffocation 29.0%</cx:pt>
          <cx:pt idx="4">Other 1.6%</cx:pt>
          <cx:pt idx="5">Cut/Pierce 1.5%</cx:pt>
          <cx:pt idx="6">Fall 3.2%</cx:pt>
        </cx:lvl>
        <cx:lvl ptCount="16">
          <cx:pt idx="0">Stem 1</cx:pt>
          <cx:pt idx="1">Stem 1</cx:pt>
          <cx:pt idx="2">Stem 1</cx:pt>
          <cx:pt idx="3">Stem 2</cx:pt>
          <cx:pt idx="4">Stem 2</cx:pt>
          <cx:pt idx="5">Stem 2</cx:pt>
          <cx:pt idx="6">Stem 2</cx:pt>
        </cx:lvl>
        <cx:lvl ptCount="16">
          <cx:pt idx="0">Branch 1</cx:pt>
          <cx:pt idx="1">Branch 1</cx:pt>
          <cx:pt idx="2">Branch 1</cx:pt>
          <cx:pt idx="3">Branch 1</cx:pt>
          <cx:pt idx="4">Branch 1</cx:pt>
          <cx:pt idx="5">Branch 1</cx:pt>
          <cx:pt idx="6">Branch 1</cx:pt>
        </cx:lvl>
      </cx:strDim>
      <cx:numDim type="size">
        <cx:f>Sheet1!$D$2:$D$17</cx:f>
        <cx:lvl ptCount="16" formatCode="General">
          <cx:pt idx="0">0</cx:pt>
          <cx:pt idx="1">0.26600000000000001</cx:pt>
          <cx:pt idx="2">0.314</cx:pt>
          <cx:pt idx="3">0.28999999999999998</cx:pt>
          <cx:pt idx="4">0.016</cx:pt>
          <cx:pt idx="5">0.014999999999999999</cx:pt>
          <cx:pt idx="6">0.032000000000000001</cx:pt>
        </cx:lvl>
      </cx:numDim>
    </cx:data>
  </cx:chartData>
  <cx:chart>
    <cx:plotArea>
      <cx:plotAreaRegion>
        <cx:series layoutId="treemap" uniqueId="{153A7D92-79BC-ED42-9954-9E89BC07E31A}">
          <cx:tx>
            <cx:txData>
              <cx:f>Sheet1!$D$1</cx:f>
              <cx:v>Series1</cx:v>
            </cx:txData>
          </cx:tx>
          <cx:spPr>
            <a:solidFill>
              <a:schemeClr val="bg2">
                <a:lumMod val="50000"/>
              </a:schemeClr>
            </a:solidFill>
          </cx:spPr>
          <cx:dataPt idx="0"/>
          <cx:dataPt idx="2">
            <cx:spPr>
              <a:solidFill>
                <a:srgbClr val="49A92F">
                  <a:lumMod val="75000"/>
                </a:srgbClr>
              </a:solidFill>
            </cx:spPr>
          </cx:dataPt>
          <cx:dataPt idx="5">
            <cx:spPr>
              <a:solidFill>
                <a:srgbClr val="49A92F"/>
              </a:solidFill>
            </cx:spPr>
          </cx:dataPt>
          <cx:dataPt idx="6">
            <cx:spPr>
              <a:solidFill>
                <a:srgbClr val="49A92F">
                  <a:lumMod val="40000"/>
                  <a:lumOff val="60000"/>
                </a:srgbClr>
              </a:solidFill>
            </cx:spPr>
          </cx:dataPt>
          <cx:dataPt idx="7">
            <cx:spPr>
              <a:solidFill>
                <a:srgbClr val="49A92F">
                  <a:lumMod val="20000"/>
                  <a:lumOff val="80000"/>
                </a:srgbClr>
              </a:solidFill>
            </cx:spPr>
          </cx:dataPt>
          <cx:dataPt idx="8">
            <cx:spPr>
              <a:solidFill>
                <a:srgbClr val="49A92F">
                  <a:lumMod val="60000"/>
                  <a:lumOff val="40000"/>
                </a:srgbClr>
              </a:solidFill>
            </cx:spPr>
          </cx:dataPt>
          <cx:dataLabels pos="inEnd">
            <cx:txPr>
              <a:bodyPr spcFirstLastPara="1" vertOverflow="ellipsis" horzOverflow="overflow" wrap="square" lIns="0" tIns="0" rIns="0" bIns="0" anchor="ctr" anchorCtr="1"/>
              <a:lstStyle/>
              <a:p>
                <a:pPr algn="ctr" rtl="0">
                  <a:defRPr sz="1200">
                    <a:latin typeface="Roboto" panose="02000000000000000000" pitchFamily="2" charset="0"/>
                    <a:ea typeface="Roboto" panose="02000000000000000000" pitchFamily="2" charset="0"/>
                    <a:cs typeface="Roboto" panose="02000000000000000000" pitchFamily="2" charset="0"/>
                  </a:defRPr>
                </a:pPr>
                <a:endParaRPr lang="en-US" sz="1200" b="0" i="0" u="none" strike="noStrike" baseline="0">
                  <a:solidFill>
                    <a:srgbClr val="FFFFFF"/>
                  </a:solidFill>
                  <a:latin typeface="Roboto" panose="02000000000000000000" pitchFamily="2" charset="0"/>
                  <a:ea typeface="Roboto" panose="02000000000000000000" pitchFamily="2" charset="0"/>
                </a:endParaRPr>
              </a:p>
            </cx:txPr>
            <cx:visibility seriesName="0" categoryName="1" value="0"/>
            <cx:dataLabel idx="6">
              <cx:txPr>
                <a:bodyPr spcFirstLastPara="1" vertOverflow="ellipsis" horzOverflow="overflow" wrap="square" lIns="0" tIns="0" rIns="0" bIns="0" anchor="ctr" anchorCtr="1"/>
                <a:lstStyle/>
                <a:p>
                  <a:pPr algn="ctr" rtl="0">
                    <a:defRPr>
                      <a:solidFill>
                        <a:schemeClr val="accent3"/>
                      </a:solidFill>
                    </a:defRPr>
                  </a:pPr>
                  <a:r>
                    <a:rPr lang="en-US" sz="1200" b="0" i="0" u="none" strike="noStrike" baseline="0">
                      <a:solidFill>
                        <a:schemeClr val="accent3"/>
                      </a:solidFill>
                      <a:latin typeface="Roboto" panose="02000000000000000000" pitchFamily="2" charset="0"/>
                      <a:ea typeface="Roboto" panose="02000000000000000000" pitchFamily="2" charset="0"/>
                    </a:rPr>
                    <a:t>Other 1.6%</a:t>
                  </a:r>
                </a:p>
              </cx:txPr>
            </cx:dataLabel>
            <cx:dataLabel idx="7">
              <cx:txPr>
                <a:bodyPr spcFirstLastPara="1" vertOverflow="ellipsis" horzOverflow="overflow" wrap="square" lIns="0" tIns="0" rIns="0" bIns="0" anchor="ctr" anchorCtr="1"/>
                <a:lstStyle/>
                <a:p>
                  <a:pPr algn="ctr" rtl="0">
                    <a:defRPr sz="1000">
                      <a:solidFill>
                        <a:schemeClr val="accent3"/>
                      </a:solidFill>
                    </a:defRPr>
                  </a:pPr>
                  <a:r>
                    <a:rPr lang="en-US" sz="1000" b="0" i="0" u="none" strike="noStrike" baseline="0">
                      <a:solidFill>
                        <a:schemeClr val="accent3"/>
                      </a:solidFill>
                      <a:latin typeface="Roboto" panose="02000000000000000000" pitchFamily="2" charset="0"/>
                      <a:ea typeface="Roboto" panose="02000000000000000000" pitchFamily="2" charset="0"/>
                    </a:rPr>
                    <a:t>Cut/Pierce 1.5%</a:t>
                  </a:r>
                </a:p>
              </cx:txPr>
            </cx:dataLabel>
            <cx:dataLabel idx="8">
              <cx:txPr>
                <a:bodyPr spcFirstLastPara="1" vertOverflow="ellipsis" horzOverflow="overflow" wrap="square" lIns="0" tIns="0" rIns="0" bIns="0" anchor="ctr" anchorCtr="1"/>
                <a:lstStyle/>
                <a:p>
                  <a:pPr algn="ctr" rtl="0">
                    <a:defRPr>
                      <a:solidFill>
                        <a:schemeClr val="accent3"/>
                      </a:solidFill>
                    </a:defRPr>
                  </a:pPr>
                  <a:r>
                    <a:rPr lang="en-US" sz="1200" b="0" i="0" u="none" strike="noStrike" baseline="0">
                      <a:solidFill>
                        <a:schemeClr val="accent3"/>
                      </a:solidFill>
                      <a:latin typeface="Roboto" panose="02000000000000000000" pitchFamily="2" charset="0"/>
                      <a:ea typeface="Roboto" panose="02000000000000000000" pitchFamily="2" charset="0"/>
                    </a:rPr>
                    <a:t>Fall 3.2%</a:t>
                  </a:r>
                </a:p>
              </cx:txPr>
            </cx:dataLabel>
            <cx:dataLabelHidden idx="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9">
  <a:schemeClr val="accent6"/>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FAE3E-EF87-476A-BF9E-7B359E068AAD}" type="doc">
      <dgm:prSet loTypeId="urn:microsoft.com/office/officeart/2005/8/layout/pyramid1" loCatId="pyramid" qsTypeId="urn:microsoft.com/office/officeart/2005/8/quickstyle/simple1" qsCatId="simple" csTypeId="urn:microsoft.com/office/officeart/2005/8/colors/accent1_2" csCatId="accent1" phldr="1"/>
      <dgm:spPr/>
    </dgm:pt>
    <dgm:pt modelId="{FAB3CBA8-F7E5-422E-B71D-6EF3F3F9E437}">
      <dgm:prSet phldrT="[Text]" custT="1"/>
      <dgm:spPr>
        <a:solidFill>
          <a:schemeClr val="accent6">
            <a:lumMod val="50000"/>
          </a:schemeClr>
        </a:solidFill>
      </dgm:spPr>
      <dgm:t>
        <a:bodyPr/>
        <a:lstStyle/>
        <a:p>
          <a:r>
            <a:rPr lang="en-US" sz="100" dirty="0"/>
            <a:t>text</a:t>
          </a:r>
        </a:p>
      </dgm:t>
    </dgm:pt>
    <dgm:pt modelId="{938F56E6-3B11-4848-8AB1-1C190B45D897}" type="parTrans" cxnId="{86032EFB-DEAD-43A6-9372-77FDE48BE467}">
      <dgm:prSet/>
      <dgm:spPr/>
      <dgm:t>
        <a:bodyPr/>
        <a:lstStyle/>
        <a:p>
          <a:endParaRPr lang="en-US"/>
        </a:p>
      </dgm:t>
    </dgm:pt>
    <dgm:pt modelId="{01AABA8F-BB67-4EFF-BD44-B2C8519F18C0}" type="sibTrans" cxnId="{86032EFB-DEAD-43A6-9372-77FDE48BE467}">
      <dgm:prSet/>
      <dgm:spPr/>
      <dgm:t>
        <a:bodyPr/>
        <a:lstStyle/>
        <a:p>
          <a:endParaRPr lang="en-US"/>
        </a:p>
      </dgm:t>
    </dgm:pt>
    <dgm:pt modelId="{D7723663-B899-4318-AC6B-1847B893204C}">
      <dgm:prSet phldrT="[Text]" custT="1"/>
      <dgm:spPr>
        <a:solidFill>
          <a:srgbClr val="0066A4"/>
        </a:solidFill>
      </dgm:spPr>
      <dgm:t>
        <a:bodyPr/>
        <a:lstStyle/>
        <a:p>
          <a:r>
            <a:rPr lang="en-US" sz="100" dirty="0"/>
            <a:t>1</a:t>
          </a:r>
        </a:p>
      </dgm:t>
    </dgm:pt>
    <dgm:pt modelId="{F33C10D1-EFF1-4D51-8CF7-39DE701F2759}" type="parTrans" cxnId="{057C1DE9-A040-46B9-B9CC-72FF6F859B2D}">
      <dgm:prSet/>
      <dgm:spPr/>
      <dgm:t>
        <a:bodyPr/>
        <a:lstStyle/>
        <a:p>
          <a:endParaRPr lang="en-US"/>
        </a:p>
      </dgm:t>
    </dgm:pt>
    <dgm:pt modelId="{D697D43E-9313-43B1-833C-E69199B8E7FB}" type="sibTrans" cxnId="{057C1DE9-A040-46B9-B9CC-72FF6F859B2D}">
      <dgm:prSet/>
      <dgm:spPr/>
      <dgm:t>
        <a:bodyPr/>
        <a:lstStyle/>
        <a:p>
          <a:endParaRPr lang="en-US"/>
        </a:p>
      </dgm:t>
    </dgm:pt>
    <dgm:pt modelId="{6BBEEE19-7377-43C2-B1A4-5A19C6497F58}">
      <dgm:prSet phldrT="[Text]" custT="1"/>
      <dgm:spPr>
        <a:solidFill>
          <a:srgbClr val="0066A4">
            <a:alpha val="70000"/>
          </a:srgbClr>
        </a:solidFill>
      </dgm:spPr>
      <dgm:t>
        <a:bodyPr/>
        <a:lstStyle/>
        <a:p>
          <a:r>
            <a:rPr lang="en-US" sz="100" dirty="0"/>
            <a:t>1</a:t>
          </a:r>
        </a:p>
      </dgm:t>
    </dgm:pt>
    <dgm:pt modelId="{22D2B69A-A8F5-4917-9C56-FC79FF837B46}" type="sibTrans" cxnId="{15C87DD9-31D6-41DD-ACCB-18274E3C8D9E}">
      <dgm:prSet/>
      <dgm:spPr/>
      <dgm:t>
        <a:bodyPr/>
        <a:lstStyle/>
        <a:p>
          <a:endParaRPr lang="en-US"/>
        </a:p>
      </dgm:t>
    </dgm:pt>
    <dgm:pt modelId="{5111E81F-ACA3-4F3A-B3AC-9B88428A1F21}" type="parTrans" cxnId="{15C87DD9-31D6-41DD-ACCB-18274E3C8D9E}">
      <dgm:prSet/>
      <dgm:spPr/>
      <dgm:t>
        <a:bodyPr/>
        <a:lstStyle/>
        <a:p>
          <a:endParaRPr lang="en-US"/>
        </a:p>
      </dgm:t>
    </dgm:pt>
    <dgm:pt modelId="{B98E2467-4231-4C93-8AB4-14F28EDC34D5}">
      <dgm:prSet/>
      <dgm:spPr>
        <a:solidFill>
          <a:srgbClr val="0066A4">
            <a:alpha val="40000"/>
          </a:srgbClr>
        </a:solidFill>
      </dgm:spPr>
      <dgm:t>
        <a:bodyPr/>
        <a:lstStyle/>
        <a:p>
          <a:endParaRPr lang="en-US" dirty="0"/>
        </a:p>
      </dgm:t>
    </dgm:pt>
    <dgm:pt modelId="{F28037AA-5F8B-4C32-B1F6-BBB9973BBF44}" type="parTrans" cxnId="{865A3FDC-D6A2-475A-8CCA-F2EC0DCB4BD7}">
      <dgm:prSet/>
      <dgm:spPr/>
      <dgm:t>
        <a:bodyPr/>
        <a:lstStyle/>
        <a:p>
          <a:endParaRPr lang="en-US"/>
        </a:p>
      </dgm:t>
    </dgm:pt>
    <dgm:pt modelId="{8AD01865-1E23-44DC-96D1-AB5751F3C23B}" type="sibTrans" cxnId="{865A3FDC-D6A2-475A-8CCA-F2EC0DCB4BD7}">
      <dgm:prSet/>
      <dgm:spPr/>
      <dgm:t>
        <a:bodyPr/>
        <a:lstStyle/>
        <a:p>
          <a:endParaRPr lang="en-US"/>
        </a:p>
      </dgm:t>
    </dgm:pt>
    <dgm:pt modelId="{C181AB0F-AC00-4E1E-B2A2-D8D98EF8F57C}" type="pres">
      <dgm:prSet presAssocID="{FB7FAE3E-EF87-476A-BF9E-7B359E068AAD}" presName="Name0" presStyleCnt="0">
        <dgm:presLayoutVars>
          <dgm:dir/>
          <dgm:animLvl val="lvl"/>
          <dgm:resizeHandles val="exact"/>
        </dgm:presLayoutVars>
      </dgm:prSet>
      <dgm:spPr/>
    </dgm:pt>
    <dgm:pt modelId="{AF517F1E-67A6-402E-9D3E-ABDF3B46B060}" type="pres">
      <dgm:prSet presAssocID="{FAB3CBA8-F7E5-422E-B71D-6EF3F3F9E437}" presName="Name8" presStyleCnt="0"/>
      <dgm:spPr/>
    </dgm:pt>
    <dgm:pt modelId="{2C711FBB-5621-4C67-8B67-B211326880E9}" type="pres">
      <dgm:prSet presAssocID="{FAB3CBA8-F7E5-422E-B71D-6EF3F3F9E437}" presName="level" presStyleLbl="node1" presStyleIdx="0" presStyleCnt="4">
        <dgm:presLayoutVars>
          <dgm:chMax val="1"/>
          <dgm:bulletEnabled val="1"/>
        </dgm:presLayoutVars>
      </dgm:prSet>
      <dgm:spPr/>
    </dgm:pt>
    <dgm:pt modelId="{F1B38923-49C7-4C03-9E0E-EAF6D66073D4}" type="pres">
      <dgm:prSet presAssocID="{FAB3CBA8-F7E5-422E-B71D-6EF3F3F9E437}" presName="levelTx" presStyleLbl="revTx" presStyleIdx="0" presStyleCnt="0">
        <dgm:presLayoutVars>
          <dgm:chMax val="1"/>
          <dgm:bulletEnabled val="1"/>
        </dgm:presLayoutVars>
      </dgm:prSet>
      <dgm:spPr/>
    </dgm:pt>
    <dgm:pt modelId="{37D5D578-262F-414C-B435-90CE25E58C08}" type="pres">
      <dgm:prSet presAssocID="{D7723663-B899-4318-AC6B-1847B893204C}" presName="Name8" presStyleCnt="0"/>
      <dgm:spPr/>
    </dgm:pt>
    <dgm:pt modelId="{572D51D6-E6B3-4AC1-962B-9A7036A596BC}" type="pres">
      <dgm:prSet presAssocID="{D7723663-B899-4318-AC6B-1847B893204C}" presName="level" presStyleLbl="node1" presStyleIdx="1" presStyleCnt="4" custLinFactNeighborX="0" custLinFactNeighborY="762">
        <dgm:presLayoutVars>
          <dgm:chMax val="1"/>
          <dgm:bulletEnabled val="1"/>
        </dgm:presLayoutVars>
      </dgm:prSet>
      <dgm:spPr/>
    </dgm:pt>
    <dgm:pt modelId="{2DC75D12-4EFF-4EFC-98A6-BE8565F8E521}" type="pres">
      <dgm:prSet presAssocID="{D7723663-B899-4318-AC6B-1847B893204C}" presName="levelTx" presStyleLbl="revTx" presStyleIdx="0" presStyleCnt="0">
        <dgm:presLayoutVars>
          <dgm:chMax val="1"/>
          <dgm:bulletEnabled val="1"/>
        </dgm:presLayoutVars>
      </dgm:prSet>
      <dgm:spPr/>
    </dgm:pt>
    <dgm:pt modelId="{0BF5BDCB-BA81-4C14-BFE3-CBB9857F7440}" type="pres">
      <dgm:prSet presAssocID="{6BBEEE19-7377-43C2-B1A4-5A19C6497F58}" presName="Name8" presStyleCnt="0"/>
      <dgm:spPr/>
    </dgm:pt>
    <dgm:pt modelId="{C1710258-4A1D-4917-A244-438B323EFBE8}" type="pres">
      <dgm:prSet presAssocID="{6BBEEE19-7377-43C2-B1A4-5A19C6497F58}" presName="level" presStyleLbl="node1" presStyleIdx="2" presStyleCnt="4">
        <dgm:presLayoutVars>
          <dgm:chMax val="1"/>
          <dgm:bulletEnabled val="1"/>
        </dgm:presLayoutVars>
      </dgm:prSet>
      <dgm:spPr/>
    </dgm:pt>
    <dgm:pt modelId="{75AAACBD-13A9-493F-AC88-F6B7C8D96988}" type="pres">
      <dgm:prSet presAssocID="{6BBEEE19-7377-43C2-B1A4-5A19C6497F58}" presName="levelTx" presStyleLbl="revTx" presStyleIdx="0" presStyleCnt="0">
        <dgm:presLayoutVars>
          <dgm:chMax val="1"/>
          <dgm:bulletEnabled val="1"/>
        </dgm:presLayoutVars>
      </dgm:prSet>
      <dgm:spPr/>
    </dgm:pt>
    <dgm:pt modelId="{17FF1691-189A-4D31-96F7-0B1637F0B9F7}" type="pres">
      <dgm:prSet presAssocID="{B98E2467-4231-4C93-8AB4-14F28EDC34D5}" presName="Name8" presStyleCnt="0"/>
      <dgm:spPr/>
    </dgm:pt>
    <dgm:pt modelId="{829124D6-2C74-45B0-A426-0D6C31DF7FF6}" type="pres">
      <dgm:prSet presAssocID="{B98E2467-4231-4C93-8AB4-14F28EDC34D5}" presName="level" presStyleLbl="node1" presStyleIdx="3" presStyleCnt="4">
        <dgm:presLayoutVars>
          <dgm:chMax val="1"/>
          <dgm:bulletEnabled val="1"/>
        </dgm:presLayoutVars>
      </dgm:prSet>
      <dgm:spPr/>
    </dgm:pt>
    <dgm:pt modelId="{1912F9E5-14D4-40EC-B746-498EA5E20D64}" type="pres">
      <dgm:prSet presAssocID="{B98E2467-4231-4C93-8AB4-14F28EDC34D5}" presName="levelTx" presStyleLbl="revTx" presStyleIdx="0" presStyleCnt="0">
        <dgm:presLayoutVars>
          <dgm:chMax val="1"/>
          <dgm:bulletEnabled val="1"/>
        </dgm:presLayoutVars>
      </dgm:prSet>
      <dgm:spPr/>
    </dgm:pt>
  </dgm:ptLst>
  <dgm:cxnLst>
    <dgm:cxn modelId="{19DD020C-FE08-4B7D-95C0-0673DBCF9ADB}" type="presOf" srcId="{B98E2467-4231-4C93-8AB4-14F28EDC34D5}" destId="{829124D6-2C74-45B0-A426-0D6C31DF7FF6}" srcOrd="0" destOrd="0" presId="urn:microsoft.com/office/officeart/2005/8/layout/pyramid1"/>
    <dgm:cxn modelId="{9C6EA436-9AAE-4F0F-853C-93886836DF06}" type="presOf" srcId="{FAB3CBA8-F7E5-422E-B71D-6EF3F3F9E437}" destId="{F1B38923-49C7-4C03-9E0E-EAF6D66073D4}" srcOrd="1" destOrd="0" presId="urn:microsoft.com/office/officeart/2005/8/layout/pyramid1"/>
    <dgm:cxn modelId="{24B3D561-F267-46B8-9647-52E8D170B233}" type="presOf" srcId="{FAB3CBA8-F7E5-422E-B71D-6EF3F3F9E437}" destId="{2C711FBB-5621-4C67-8B67-B211326880E9}" srcOrd="0" destOrd="0" presId="urn:microsoft.com/office/officeart/2005/8/layout/pyramid1"/>
    <dgm:cxn modelId="{8B7CD576-9637-4C3F-8DD5-4D71342BA17F}" type="presOf" srcId="{FB7FAE3E-EF87-476A-BF9E-7B359E068AAD}" destId="{C181AB0F-AC00-4E1E-B2A2-D8D98EF8F57C}" srcOrd="0" destOrd="0" presId="urn:microsoft.com/office/officeart/2005/8/layout/pyramid1"/>
    <dgm:cxn modelId="{E36E2B8E-C2D8-44D7-A9E6-D98383D529FF}" type="presOf" srcId="{B98E2467-4231-4C93-8AB4-14F28EDC34D5}" destId="{1912F9E5-14D4-40EC-B746-498EA5E20D64}" srcOrd="1" destOrd="0" presId="urn:microsoft.com/office/officeart/2005/8/layout/pyramid1"/>
    <dgm:cxn modelId="{CB3D1699-49D4-4BF4-89D8-3AAAED1FEA06}" type="presOf" srcId="{D7723663-B899-4318-AC6B-1847B893204C}" destId="{572D51D6-E6B3-4AC1-962B-9A7036A596BC}" srcOrd="0" destOrd="0" presId="urn:microsoft.com/office/officeart/2005/8/layout/pyramid1"/>
    <dgm:cxn modelId="{FA5B8ABA-365C-4AA3-BC20-EBDED315A0DA}" type="presOf" srcId="{D7723663-B899-4318-AC6B-1847B893204C}" destId="{2DC75D12-4EFF-4EFC-98A6-BE8565F8E521}" srcOrd="1" destOrd="0" presId="urn:microsoft.com/office/officeart/2005/8/layout/pyramid1"/>
    <dgm:cxn modelId="{4A7358CE-4AA3-42D6-8E70-3D85A4E544A1}" type="presOf" srcId="{6BBEEE19-7377-43C2-B1A4-5A19C6497F58}" destId="{C1710258-4A1D-4917-A244-438B323EFBE8}" srcOrd="0" destOrd="0" presId="urn:microsoft.com/office/officeart/2005/8/layout/pyramid1"/>
    <dgm:cxn modelId="{15C87DD9-31D6-41DD-ACCB-18274E3C8D9E}" srcId="{FB7FAE3E-EF87-476A-BF9E-7B359E068AAD}" destId="{6BBEEE19-7377-43C2-B1A4-5A19C6497F58}" srcOrd="2" destOrd="0" parTransId="{5111E81F-ACA3-4F3A-B3AC-9B88428A1F21}" sibTransId="{22D2B69A-A8F5-4917-9C56-FC79FF837B46}"/>
    <dgm:cxn modelId="{865A3FDC-D6A2-475A-8CCA-F2EC0DCB4BD7}" srcId="{FB7FAE3E-EF87-476A-BF9E-7B359E068AAD}" destId="{B98E2467-4231-4C93-8AB4-14F28EDC34D5}" srcOrd="3" destOrd="0" parTransId="{F28037AA-5F8B-4C32-B1F6-BBB9973BBF44}" sibTransId="{8AD01865-1E23-44DC-96D1-AB5751F3C23B}"/>
    <dgm:cxn modelId="{057C1DE9-A040-46B9-B9CC-72FF6F859B2D}" srcId="{FB7FAE3E-EF87-476A-BF9E-7B359E068AAD}" destId="{D7723663-B899-4318-AC6B-1847B893204C}" srcOrd="1" destOrd="0" parTransId="{F33C10D1-EFF1-4D51-8CF7-39DE701F2759}" sibTransId="{D697D43E-9313-43B1-833C-E69199B8E7FB}"/>
    <dgm:cxn modelId="{FDBE44F8-E8D3-4F15-8FE9-A8B016847302}" type="presOf" srcId="{6BBEEE19-7377-43C2-B1A4-5A19C6497F58}" destId="{75AAACBD-13A9-493F-AC88-F6B7C8D96988}" srcOrd="1" destOrd="0" presId="urn:microsoft.com/office/officeart/2005/8/layout/pyramid1"/>
    <dgm:cxn modelId="{86032EFB-DEAD-43A6-9372-77FDE48BE467}" srcId="{FB7FAE3E-EF87-476A-BF9E-7B359E068AAD}" destId="{FAB3CBA8-F7E5-422E-B71D-6EF3F3F9E437}" srcOrd="0" destOrd="0" parTransId="{938F56E6-3B11-4848-8AB1-1C190B45D897}" sibTransId="{01AABA8F-BB67-4EFF-BD44-B2C8519F18C0}"/>
    <dgm:cxn modelId="{44316E5A-1CC7-4BBC-9D2E-D12E4D7CC9A3}" type="presParOf" srcId="{C181AB0F-AC00-4E1E-B2A2-D8D98EF8F57C}" destId="{AF517F1E-67A6-402E-9D3E-ABDF3B46B060}" srcOrd="0" destOrd="0" presId="urn:microsoft.com/office/officeart/2005/8/layout/pyramid1"/>
    <dgm:cxn modelId="{E97CBAF7-B4CD-4FFB-9302-46D500852B92}" type="presParOf" srcId="{AF517F1E-67A6-402E-9D3E-ABDF3B46B060}" destId="{2C711FBB-5621-4C67-8B67-B211326880E9}" srcOrd="0" destOrd="0" presId="urn:microsoft.com/office/officeart/2005/8/layout/pyramid1"/>
    <dgm:cxn modelId="{F1BB5AA0-FE32-45BF-85DA-5EC60F3674E9}" type="presParOf" srcId="{AF517F1E-67A6-402E-9D3E-ABDF3B46B060}" destId="{F1B38923-49C7-4C03-9E0E-EAF6D66073D4}" srcOrd="1" destOrd="0" presId="urn:microsoft.com/office/officeart/2005/8/layout/pyramid1"/>
    <dgm:cxn modelId="{2FB7EE8E-80A5-4F8C-8DA3-B7DA8C9DF1C1}" type="presParOf" srcId="{C181AB0F-AC00-4E1E-B2A2-D8D98EF8F57C}" destId="{37D5D578-262F-414C-B435-90CE25E58C08}" srcOrd="1" destOrd="0" presId="urn:microsoft.com/office/officeart/2005/8/layout/pyramid1"/>
    <dgm:cxn modelId="{98EE8BF1-5972-4D0B-B27F-D0973CAA8993}" type="presParOf" srcId="{37D5D578-262F-414C-B435-90CE25E58C08}" destId="{572D51D6-E6B3-4AC1-962B-9A7036A596BC}" srcOrd="0" destOrd="0" presId="urn:microsoft.com/office/officeart/2005/8/layout/pyramid1"/>
    <dgm:cxn modelId="{69983136-2968-43DE-9CB0-0FF028DC54DF}" type="presParOf" srcId="{37D5D578-262F-414C-B435-90CE25E58C08}" destId="{2DC75D12-4EFF-4EFC-98A6-BE8565F8E521}" srcOrd="1" destOrd="0" presId="urn:microsoft.com/office/officeart/2005/8/layout/pyramid1"/>
    <dgm:cxn modelId="{E0486E16-15BB-467F-B0EC-889C922D8E41}" type="presParOf" srcId="{C181AB0F-AC00-4E1E-B2A2-D8D98EF8F57C}" destId="{0BF5BDCB-BA81-4C14-BFE3-CBB9857F7440}" srcOrd="2" destOrd="0" presId="urn:microsoft.com/office/officeart/2005/8/layout/pyramid1"/>
    <dgm:cxn modelId="{47EF550A-F836-4AA0-B5F2-86B9C8EDA55B}" type="presParOf" srcId="{0BF5BDCB-BA81-4C14-BFE3-CBB9857F7440}" destId="{C1710258-4A1D-4917-A244-438B323EFBE8}" srcOrd="0" destOrd="0" presId="urn:microsoft.com/office/officeart/2005/8/layout/pyramid1"/>
    <dgm:cxn modelId="{FC7E5381-D68E-4CFD-8CA0-4BAC28E49391}" type="presParOf" srcId="{0BF5BDCB-BA81-4C14-BFE3-CBB9857F7440}" destId="{75AAACBD-13A9-493F-AC88-F6B7C8D96988}" srcOrd="1" destOrd="0" presId="urn:microsoft.com/office/officeart/2005/8/layout/pyramid1"/>
    <dgm:cxn modelId="{CEC1588C-979B-40FE-BDDA-F23316BB5ED5}" type="presParOf" srcId="{C181AB0F-AC00-4E1E-B2A2-D8D98EF8F57C}" destId="{17FF1691-189A-4D31-96F7-0B1637F0B9F7}" srcOrd="3" destOrd="0" presId="urn:microsoft.com/office/officeart/2005/8/layout/pyramid1"/>
    <dgm:cxn modelId="{E1D1B394-8F89-47D1-BCA4-4BAD7DDB93CE}" type="presParOf" srcId="{17FF1691-189A-4D31-96F7-0B1637F0B9F7}" destId="{829124D6-2C74-45B0-A426-0D6C31DF7FF6}" srcOrd="0" destOrd="0" presId="urn:microsoft.com/office/officeart/2005/8/layout/pyramid1"/>
    <dgm:cxn modelId="{F049FCC1-CFE0-41B5-BE95-6D45E0FB0D32}" type="presParOf" srcId="{17FF1691-189A-4D31-96F7-0B1637F0B9F7}" destId="{1912F9E5-14D4-40EC-B746-498EA5E20D64}"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11FBB-5621-4C67-8B67-B211326880E9}">
      <dsp:nvSpPr>
        <dsp:cNvPr id="0" name=""/>
        <dsp:cNvSpPr/>
      </dsp:nvSpPr>
      <dsp:spPr>
        <a:xfrm>
          <a:off x="1635198" y="0"/>
          <a:ext cx="1090132" cy="905424"/>
        </a:xfrm>
        <a:prstGeom prst="trapezoid">
          <a:avLst>
            <a:gd name="adj" fmla="val 602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marL="0" lvl="0" indent="0" algn="ctr" defTabSz="44450">
            <a:lnSpc>
              <a:spcPct val="90000"/>
            </a:lnSpc>
            <a:spcBef>
              <a:spcPct val="0"/>
            </a:spcBef>
            <a:spcAft>
              <a:spcPct val="35000"/>
            </a:spcAft>
            <a:buNone/>
          </a:pPr>
          <a:r>
            <a:rPr lang="en-US" sz="100" kern="1200" dirty="0"/>
            <a:t>text</a:t>
          </a:r>
        </a:p>
      </dsp:txBody>
      <dsp:txXfrm>
        <a:off x="1635198" y="0"/>
        <a:ext cx="1090132" cy="905424"/>
      </dsp:txXfrm>
    </dsp:sp>
    <dsp:sp modelId="{572D51D6-E6B3-4AC1-962B-9A7036A596BC}">
      <dsp:nvSpPr>
        <dsp:cNvPr id="0" name=""/>
        <dsp:cNvSpPr/>
      </dsp:nvSpPr>
      <dsp:spPr>
        <a:xfrm>
          <a:off x="1090132" y="912324"/>
          <a:ext cx="2180264" cy="905424"/>
        </a:xfrm>
        <a:prstGeom prst="trapezoid">
          <a:avLst>
            <a:gd name="adj" fmla="val 60200"/>
          </a:avLst>
        </a:prstGeom>
        <a:solidFill>
          <a:srgbClr val="0066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marL="0" lvl="0" indent="0" algn="ctr" defTabSz="44450">
            <a:lnSpc>
              <a:spcPct val="90000"/>
            </a:lnSpc>
            <a:spcBef>
              <a:spcPct val="0"/>
            </a:spcBef>
            <a:spcAft>
              <a:spcPct val="35000"/>
            </a:spcAft>
            <a:buNone/>
          </a:pPr>
          <a:r>
            <a:rPr lang="en-US" sz="100" kern="1200" dirty="0"/>
            <a:t>1</a:t>
          </a:r>
        </a:p>
      </dsp:txBody>
      <dsp:txXfrm>
        <a:off x="1471678" y="912324"/>
        <a:ext cx="1417171" cy="905424"/>
      </dsp:txXfrm>
    </dsp:sp>
    <dsp:sp modelId="{C1710258-4A1D-4917-A244-438B323EFBE8}">
      <dsp:nvSpPr>
        <dsp:cNvPr id="0" name=""/>
        <dsp:cNvSpPr/>
      </dsp:nvSpPr>
      <dsp:spPr>
        <a:xfrm>
          <a:off x="545066" y="1810849"/>
          <a:ext cx="3270396" cy="905424"/>
        </a:xfrm>
        <a:prstGeom prst="trapezoid">
          <a:avLst>
            <a:gd name="adj" fmla="val 60200"/>
          </a:avLst>
        </a:prstGeom>
        <a:solidFill>
          <a:srgbClr val="0066A4">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 tIns="1270" rIns="1270" bIns="1270" numCol="1" spcCol="1270" anchor="ctr" anchorCtr="0">
          <a:noAutofit/>
        </a:bodyPr>
        <a:lstStyle/>
        <a:p>
          <a:pPr marL="0" lvl="0" indent="0" algn="ctr" defTabSz="44450">
            <a:lnSpc>
              <a:spcPct val="90000"/>
            </a:lnSpc>
            <a:spcBef>
              <a:spcPct val="0"/>
            </a:spcBef>
            <a:spcAft>
              <a:spcPct val="35000"/>
            </a:spcAft>
            <a:buNone/>
          </a:pPr>
          <a:r>
            <a:rPr lang="en-US" sz="100" kern="1200" dirty="0"/>
            <a:t>1</a:t>
          </a:r>
        </a:p>
      </dsp:txBody>
      <dsp:txXfrm>
        <a:off x="1117385" y="1810849"/>
        <a:ext cx="2125757" cy="905424"/>
      </dsp:txXfrm>
    </dsp:sp>
    <dsp:sp modelId="{829124D6-2C74-45B0-A426-0D6C31DF7FF6}">
      <dsp:nvSpPr>
        <dsp:cNvPr id="0" name=""/>
        <dsp:cNvSpPr/>
      </dsp:nvSpPr>
      <dsp:spPr>
        <a:xfrm>
          <a:off x="0" y="2716274"/>
          <a:ext cx="4360528" cy="905424"/>
        </a:xfrm>
        <a:prstGeom prst="trapezoid">
          <a:avLst>
            <a:gd name="adj" fmla="val 60200"/>
          </a:avLst>
        </a:prstGeom>
        <a:solidFill>
          <a:srgbClr val="0066A4">
            <a:alpha val="4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763092" y="2716274"/>
        <a:ext cx="2834343" cy="9054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0.05626</cdr:x>
      <cdr:y>0.08588</cdr:y>
    </cdr:from>
    <cdr:to>
      <cdr:x>0.15333</cdr:x>
      <cdr:y>0.15242</cdr:y>
    </cdr:to>
    <cdr:sp macro="" textlink="">
      <cdr:nvSpPr>
        <cdr:cNvPr id="2" name="TextBox 1">
          <a:extLst xmlns:a="http://schemas.openxmlformats.org/drawingml/2006/main">
            <a:ext uri="{FF2B5EF4-FFF2-40B4-BE49-F238E27FC236}">
              <a16:creationId xmlns:a16="http://schemas.microsoft.com/office/drawing/2014/main" id="{2170F11D-BE58-44ED-A4F4-0AFD5D421116}"/>
            </a:ext>
          </a:extLst>
        </cdr:cNvPr>
        <cdr:cNvSpPr txBox="1"/>
      </cdr:nvSpPr>
      <cdr:spPr>
        <a:xfrm xmlns:a="http://schemas.openxmlformats.org/drawingml/2006/main">
          <a:off x="460255" y="341612"/>
          <a:ext cx="794084" cy="2646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2">
                  <a:lumMod val="25000"/>
                </a:schemeClr>
              </a:solidFill>
              <a:latin typeface="Roboto" panose="02000000000000000000" pitchFamily="2" charset="0"/>
              <a:ea typeface="Roboto" panose="02000000000000000000" pitchFamily="2" charset="0"/>
            </a:rPr>
            <a:t>Males</a:t>
          </a:r>
        </a:p>
      </cdr:txBody>
    </cdr:sp>
  </cdr:relSizeAnchor>
  <cdr:relSizeAnchor xmlns:cdr="http://schemas.openxmlformats.org/drawingml/2006/chartDrawing">
    <cdr:from>
      <cdr:x>0.05626</cdr:x>
      <cdr:y>0.61218</cdr:y>
    </cdr:from>
    <cdr:to>
      <cdr:x>0.22099</cdr:x>
      <cdr:y>0.69989</cdr:y>
    </cdr:to>
    <cdr:sp macro="" textlink="">
      <cdr:nvSpPr>
        <cdr:cNvPr id="4" name="TextBox 3">
          <a:extLst xmlns:a="http://schemas.openxmlformats.org/drawingml/2006/main">
            <a:ext uri="{FF2B5EF4-FFF2-40B4-BE49-F238E27FC236}">
              <a16:creationId xmlns:a16="http://schemas.microsoft.com/office/drawing/2014/main" id="{6609EE85-56DF-4B47-9D71-7EDDE4C42EAA}"/>
            </a:ext>
          </a:extLst>
        </cdr:cNvPr>
        <cdr:cNvSpPr txBox="1"/>
      </cdr:nvSpPr>
      <cdr:spPr>
        <a:xfrm xmlns:a="http://schemas.openxmlformats.org/drawingml/2006/main">
          <a:off x="460256" y="2435106"/>
          <a:ext cx="1347537" cy="3489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2">
                  <a:lumMod val="25000"/>
                </a:schemeClr>
              </a:solidFill>
              <a:latin typeface="Roboto" panose="02000000000000000000" pitchFamily="2" charset="0"/>
              <a:ea typeface="Roboto" panose="02000000000000000000" pitchFamily="2" charset="0"/>
            </a:rPr>
            <a:t>Females</a:t>
          </a:r>
        </a:p>
      </cdr:txBody>
    </cdr:sp>
  </cdr:relSizeAnchor>
  <cdr:relSizeAnchor xmlns:cdr="http://schemas.openxmlformats.org/drawingml/2006/chartDrawing">
    <cdr:from>
      <cdr:x>0.05038</cdr:x>
      <cdr:y>0.37843</cdr:y>
    </cdr:from>
    <cdr:to>
      <cdr:x>0.15333</cdr:x>
      <cdr:y>0.4601</cdr:y>
    </cdr:to>
    <cdr:sp macro="" textlink="">
      <cdr:nvSpPr>
        <cdr:cNvPr id="5" name="TextBox 4">
          <a:extLst xmlns:a="http://schemas.openxmlformats.org/drawingml/2006/main">
            <a:ext uri="{FF2B5EF4-FFF2-40B4-BE49-F238E27FC236}">
              <a16:creationId xmlns:a16="http://schemas.microsoft.com/office/drawing/2014/main" id="{7F909E49-89F0-48E0-B931-751F6935E010}"/>
            </a:ext>
          </a:extLst>
        </cdr:cNvPr>
        <cdr:cNvSpPr txBox="1"/>
      </cdr:nvSpPr>
      <cdr:spPr>
        <a:xfrm xmlns:a="http://schemas.openxmlformats.org/drawingml/2006/main">
          <a:off x="412129" y="1505332"/>
          <a:ext cx="842211" cy="3248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2">
                  <a:lumMod val="25000"/>
                </a:schemeClr>
              </a:solidFill>
              <a:latin typeface="Roboto" panose="02000000000000000000" pitchFamily="2" charset="0"/>
              <a:ea typeface="Roboto" panose="02000000000000000000" pitchFamily="2" charset="0"/>
            </a:rPr>
            <a:t>Total</a:t>
          </a:r>
        </a:p>
      </cdr:txBody>
    </cdr:sp>
  </cdr:relSizeAnchor>
</c:userShapes>
</file>

<file path=ppt/drawings/drawing2.xml><?xml version="1.0" encoding="utf-8"?>
<c:userShapes xmlns:c="http://schemas.openxmlformats.org/drawingml/2006/chart">
  <cdr:relSizeAnchor xmlns:cdr="http://schemas.openxmlformats.org/drawingml/2006/chartDrawing">
    <cdr:from>
      <cdr:x>0.06857</cdr:x>
      <cdr:y>0.5</cdr:y>
    </cdr:from>
    <cdr:to>
      <cdr:x>0.20645</cdr:x>
      <cdr:y>0.61462</cdr:y>
    </cdr:to>
    <cdr:sp macro="" textlink="">
      <cdr:nvSpPr>
        <cdr:cNvPr id="2" name="TextBox 1">
          <a:extLst xmlns:a="http://schemas.openxmlformats.org/drawingml/2006/main">
            <a:ext uri="{FF2B5EF4-FFF2-40B4-BE49-F238E27FC236}">
              <a16:creationId xmlns:a16="http://schemas.microsoft.com/office/drawing/2014/main" id="{1EAE3A53-AC11-4D3E-9B2E-68C7598FA677}"/>
            </a:ext>
          </a:extLst>
        </cdr:cNvPr>
        <cdr:cNvSpPr txBox="1"/>
      </cdr:nvSpPr>
      <cdr:spPr>
        <a:xfrm xmlns:a="http://schemas.openxmlformats.org/drawingml/2006/main">
          <a:off x="556460" y="2039702"/>
          <a:ext cx="1118936" cy="4675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2">
                  <a:lumMod val="10000"/>
                </a:schemeClr>
              </a:solidFill>
              <a:latin typeface="Roboto" panose="02000000000000000000" pitchFamily="2" charset="0"/>
              <a:ea typeface="Roboto" panose="02000000000000000000" pitchFamily="2" charset="0"/>
            </a:rPr>
            <a:t>Homicide</a:t>
          </a:r>
        </a:p>
      </cdr:txBody>
    </cdr:sp>
  </cdr:relSizeAnchor>
</c:userShapes>
</file>

<file path=ppt/drawings/drawing3.xml><?xml version="1.0" encoding="utf-8"?>
<c:userShapes xmlns:c="http://schemas.openxmlformats.org/drawingml/2006/chart">
  <cdr:relSizeAnchor xmlns:cdr="http://schemas.openxmlformats.org/drawingml/2006/chartDrawing">
    <cdr:from>
      <cdr:x>0.09379</cdr:x>
      <cdr:y>0.29244</cdr:y>
    </cdr:from>
    <cdr:to>
      <cdr:x>0.28078</cdr:x>
      <cdr:y>0.3908</cdr:y>
    </cdr:to>
    <cdr:sp macro="" textlink="">
      <cdr:nvSpPr>
        <cdr:cNvPr id="2" name="TextBox 1">
          <a:extLst xmlns:a="http://schemas.openxmlformats.org/drawingml/2006/main">
            <a:ext uri="{FF2B5EF4-FFF2-40B4-BE49-F238E27FC236}">
              <a16:creationId xmlns:a16="http://schemas.microsoft.com/office/drawing/2014/main" id="{8D8A491F-B47E-43F8-A7B2-EE8B33094229}"/>
            </a:ext>
          </a:extLst>
        </cdr:cNvPr>
        <cdr:cNvSpPr txBox="1"/>
      </cdr:nvSpPr>
      <cdr:spPr>
        <a:xfrm xmlns:a="http://schemas.openxmlformats.org/drawingml/2006/main">
          <a:off x="819452" y="1236954"/>
          <a:ext cx="1633908" cy="4160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5">
                  <a:lumMod val="25000"/>
                </a:schemeClr>
              </a:solidFill>
              <a:latin typeface="Roboto" panose="02000000000000000000" pitchFamily="2" charset="0"/>
              <a:ea typeface="Roboto" panose="02000000000000000000" pitchFamily="2" charset="0"/>
            </a:rPr>
            <a:t>25-44 years</a:t>
          </a:r>
        </a:p>
      </cdr:txBody>
    </cdr:sp>
  </cdr:relSizeAnchor>
  <cdr:relSizeAnchor xmlns:cdr="http://schemas.openxmlformats.org/drawingml/2006/chartDrawing">
    <cdr:from>
      <cdr:x>0.09365</cdr:x>
      <cdr:y>0.1392</cdr:y>
    </cdr:from>
    <cdr:to>
      <cdr:x>0.27652</cdr:x>
      <cdr:y>0.2065</cdr:y>
    </cdr:to>
    <cdr:sp macro="" textlink="">
      <cdr:nvSpPr>
        <cdr:cNvPr id="3" name="TextBox 2">
          <a:extLst xmlns:a="http://schemas.openxmlformats.org/drawingml/2006/main">
            <a:ext uri="{FF2B5EF4-FFF2-40B4-BE49-F238E27FC236}">
              <a16:creationId xmlns:a16="http://schemas.microsoft.com/office/drawing/2014/main" id="{5146197E-44E0-4825-88FF-0BCBC78AE67E}"/>
            </a:ext>
          </a:extLst>
        </cdr:cNvPr>
        <cdr:cNvSpPr txBox="1"/>
      </cdr:nvSpPr>
      <cdr:spPr>
        <a:xfrm xmlns:a="http://schemas.openxmlformats.org/drawingml/2006/main">
          <a:off x="819452" y="647029"/>
          <a:ext cx="1600200" cy="3128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accent5">
                  <a:lumMod val="25000"/>
                </a:schemeClr>
              </a:solidFill>
              <a:latin typeface="Roboto" panose="02000000000000000000" pitchFamily="2" charset="0"/>
              <a:ea typeface="Roboto" panose="02000000000000000000" pitchFamily="2" charset="0"/>
            </a:rPr>
            <a:t>45-64 years</a:t>
          </a:r>
        </a:p>
      </cdr:txBody>
    </cdr:sp>
  </cdr:relSizeAnchor>
  <cdr:relSizeAnchor xmlns:cdr="http://schemas.openxmlformats.org/drawingml/2006/chartDrawing">
    <cdr:from>
      <cdr:x>0.09722</cdr:x>
      <cdr:y>0.42493</cdr:y>
    </cdr:from>
    <cdr:to>
      <cdr:x>0.25671</cdr:x>
      <cdr:y>0.5</cdr:y>
    </cdr:to>
    <cdr:sp macro="" textlink="">
      <cdr:nvSpPr>
        <cdr:cNvPr id="4" name="TextBox 3">
          <a:extLst xmlns:a="http://schemas.openxmlformats.org/drawingml/2006/main">
            <a:ext uri="{FF2B5EF4-FFF2-40B4-BE49-F238E27FC236}">
              <a16:creationId xmlns:a16="http://schemas.microsoft.com/office/drawing/2014/main" id="{396AA5E9-85B5-4C16-B8BF-1BDC02C6C498}"/>
            </a:ext>
          </a:extLst>
        </cdr:cNvPr>
        <cdr:cNvSpPr txBox="1"/>
      </cdr:nvSpPr>
      <cdr:spPr>
        <a:xfrm xmlns:a="http://schemas.openxmlformats.org/drawingml/2006/main">
          <a:off x="849433" y="1797353"/>
          <a:ext cx="1393549" cy="31752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latin typeface="Roboto" panose="02000000000000000000" pitchFamily="2" charset="0"/>
              <a:ea typeface="Roboto" panose="02000000000000000000" pitchFamily="2" charset="0"/>
            </a:rPr>
            <a:t>65+</a:t>
          </a:r>
        </a:p>
      </cdr:txBody>
    </cdr:sp>
  </cdr:relSizeAnchor>
  <cdr:relSizeAnchor xmlns:cdr="http://schemas.openxmlformats.org/drawingml/2006/chartDrawing">
    <cdr:from>
      <cdr:x>0.05927</cdr:x>
      <cdr:y>0.17227</cdr:y>
    </cdr:from>
    <cdr:to>
      <cdr:x>0.09365</cdr:x>
      <cdr:y>0.17227</cdr:y>
    </cdr:to>
    <cdr:cxnSp macro="">
      <cdr:nvCxnSpPr>
        <cdr:cNvPr id="6" name="Straight Connector 5">
          <a:extLst xmlns:a="http://schemas.openxmlformats.org/drawingml/2006/main">
            <a:ext uri="{FF2B5EF4-FFF2-40B4-BE49-F238E27FC236}">
              <a16:creationId xmlns:a16="http://schemas.microsoft.com/office/drawing/2014/main" id="{6AABF137-5DB9-428E-B0D5-9697A0D0D911}"/>
            </a:ext>
          </a:extLst>
        </cdr:cNvPr>
        <cdr:cNvCxnSpPr/>
      </cdr:nvCxnSpPr>
      <cdr:spPr>
        <a:xfrm xmlns:a="http://schemas.openxmlformats.org/drawingml/2006/main">
          <a:off x="518663" y="800765"/>
          <a:ext cx="300789" cy="0"/>
        </a:xfrm>
        <a:prstGeom xmlns:a="http://schemas.openxmlformats.org/drawingml/2006/main" prst="line">
          <a:avLst/>
        </a:prstGeom>
        <a:ln xmlns:a="http://schemas.openxmlformats.org/drawingml/2006/main" w="41275">
          <a:solidFill>
            <a:srgbClr val="0066A4"/>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0.05941</cdr:x>
      <cdr:y>0.3289</cdr:y>
    </cdr:from>
    <cdr:to>
      <cdr:x>0.09379</cdr:x>
      <cdr:y>0.3289</cdr:y>
    </cdr:to>
    <cdr:cxnSp macro="">
      <cdr:nvCxnSpPr>
        <cdr:cNvPr id="7" name="Straight Connector 6">
          <a:extLst xmlns:a="http://schemas.openxmlformats.org/drawingml/2006/main">
            <a:ext uri="{FF2B5EF4-FFF2-40B4-BE49-F238E27FC236}">
              <a16:creationId xmlns:a16="http://schemas.microsoft.com/office/drawing/2014/main" id="{2767B021-970B-4FC9-B10F-B04DF99E371F}"/>
            </a:ext>
          </a:extLst>
        </cdr:cNvPr>
        <cdr:cNvCxnSpPr/>
      </cdr:nvCxnSpPr>
      <cdr:spPr>
        <a:xfrm xmlns:a="http://schemas.openxmlformats.org/drawingml/2006/main">
          <a:off x="519101" y="1391156"/>
          <a:ext cx="300351" cy="0"/>
        </a:xfrm>
        <a:prstGeom xmlns:a="http://schemas.openxmlformats.org/drawingml/2006/main" prst="line">
          <a:avLst/>
        </a:prstGeom>
        <a:ln xmlns:a="http://schemas.openxmlformats.org/drawingml/2006/main" w="41275">
          <a:solidFill>
            <a:srgbClr val="F2BF05"/>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0.05941</cdr:x>
      <cdr:y>0.60088</cdr:y>
    </cdr:from>
    <cdr:to>
      <cdr:x>0.09379</cdr:x>
      <cdr:y>0.60088</cdr:y>
    </cdr:to>
    <cdr:cxnSp macro="">
      <cdr:nvCxnSpPr>
        <cdr:cNvPr id="8" name="Straight Connector 7">
          <a:extLst xmlns:a="http://schemas.openxmlformats.org/drawingml/2006/main">
            <a:ext uri="{FF2B5EF4-FFF2-40B4-BE49-F238E27FC236}">
              <a16:creationId xmlns:a16="http://schemas.microsoft.com/office/drawing/2014/main" id="{2767B021-970B-4FC9-B10F-B04DF99E371F}"/>
            </a:ext>
          </a:extLst>
        </cdr:cNvPr>
        <cdr:cNvCxnSpPr/>
      </cdr:nvCxnSpPr>
      <cdr:spPr>
        <a:xfrm xmlns:a="http://schemas.openxmlformats.org/drawingml/2006/main">
          <a:off x="519055" y="2541594"/>
          <a:ext cx="300397" cy="0"/>
        </a:xfrm>
        <a:prstGeom xmlns:a="http://schemas.openxmlformats.org/drawingml/2006/main" prst="line">
          <a:avLst/>
        </a:prstGeom>
        <a:ln xmlns:a="http://schemas.openxmlformats.org/drawingml/2006/main" w="41275">
          <a:solidFill>
            <a:schemeClr val="accent2">
              <a:lumMod val="25000"/>
            </a:schemeClr>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dr:relSizeAnchor xmlns:cdr="http://schemas.openxmlformats.org/drawingml/2006/chartDrawing">
    <cdr:from>
      <cdr:x>0.06284</cdr:x>
      <cdr:y>0.4614</cdr:y>
    </cdr:from>
    <cdr:to>
      <cdr:x>0.09722</cdr:x>
      <cdr:y>0.4614</cdr:y>
    </cdr:to>
    <cdr:cxnSp macro="">
      <cdr:nvCxnSpPr>
        <cdr:cNvPr id="11" name="Straight Connector 10">
          <a:extLst xmlns:a="http://schemas.openxmlformats.org/drawingml/2006/main">
            <a:ext uri="{FF2B5EF4-FFF2-40B4-BE49-F238E27FC236}">
              <a16:creationId xmlns:a16="http://schemas.microsoft.com/office/drawing/2014/main" id="{49C89727-34B6-4F03-B61E-3296B6547D94}"/>
            </a:ext>
          </a:extLst>
        </cdr:cNvPr>
        <cdr:cNvCxnSpPr/>
      </cdr:nvCxnSpPr>
      <cdr:spPr>
        <a:xfrm xmlns:a="http://schemas.openxmlformats.org/drawingml/2006/main">
          <a:off x="549036" y="1951634"/>
          <a:ext cx="300397" cy="0"/>
        </a:xfrm>
        <a:prstGeom xmlns:a="http://schemas.openxmlformats.org/drawingml/2006/main" prst="line">
          <a:avLst/>
        </a:prstGeom>
        <a:ln xmlns:a="http://schemas.openxmlformats.org/drawingml/2006/main" w="41275">
          <a:solidFill>
            <a:srgbClr val="49A92F"/>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0.13657</cdr:x>
      <cdr:y>0.22284</cdr:y>
    </cdr:from>
    <cdr:to>
      <cdr:x>0.5</cdr:x>
      <cdr:y>0.33069</cdr:y>
    </cdr:to>
    <cdr:sp macro="" textlink="">
      <cdr:nvSpPr>
        <cdr:cNvPr id="2" name="TextBox 1">
          <a:extLst xmlns:a="http://schemas.openxmlformats.org/drawingml/2006/main">
            <a:ext uri="{FF2B5EF4-FFF2-40B4-BE49-F238E27FC236}">
              <a16:creationId xmlns:a16="http://schemas.microsoft.com/office/drawing/2014/main" id="{921ED3B7-1360-4FC8-8E89-7FDB686C9184}"/>
            </a:ext>
          </a:extLst>
        </cdr:cNvPr>
        <cdr:cNvSpPr txBox="1"/>
      </cdr:nvSpPr>
      <cdr:spPr>
        <a:xfrm xmlns:a="http://schemas.openxmlformats.org/drawingml/2006/main">
          <a:off x="1026297" y="969564"/>
          <a:ext cx="2731168" cy="469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0000"/>
                  <a:lumOff val="40000"/>
                </a:schemeClr>
              </a:solidFill>
              <a:latin typeface="Roboto" panose="02000000000000000000" pitchFamily="2" charset="0"/>
              <a:ea typeface="Roboto" panose="02000000000000000000" pitchFamily="2" charset="0"/>
            </a:rPr>
            <a:t>AI/AN</a:t>
          </a:r>
        </a:p>
      </cdr:txBody>
    </cdr:sp>
  </cdr:relSizeAnchor>
  <cdr:relSizeAnchor xmlns:cdr="http://schemas.openxmlformats.org/drawingml/2006/chartDrawing">
    <cdr:from>
      <cdr:x>0.12953</cdr:x>
      <cdr:y>0.38537</cdr:y>
    </cdr:from>
    <cdr:to>
      <cdr:x>0.44653</cdr:x>
      <cdr:y>0.55682</cdr:y>
    </cdr:to>
    <cdr:sp macro="" textlink="">
      <cdr:nvSpPr>
        <cdr:cNvPr id="3" name="TextBox 2">
          <a:extLst xmlns:a="http://schemas.openxmlformats.org/drawingml/2006/main">
            <a:ext uri="{FF2B5EF4-FFF2-40B4-BE49-F238E27FC236}">
              <a16:creationId xmlns:a16="http://schemas.microsoft.com/office/drawing/2014/main" id="{40D02F0F-962F-47E3-A58A-2F574D58E1C2}"/>
            </a:ext>
          </a:extLst>
        </cdr:cNvPr>
        <cdr:cNvSpPr txBox="1"/>
      </cdr:nvSpPr>
      <cdr:spPr>
        <a:xfrm xmlns:a="http://schemas.openxmlformats.org/drawingml/2006/main">
          <a:off x="973415" y="1676691"/>
          <a:ext cx="2382253" cy="7459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0000"/>
                  <a:lumOff val="40000"/>
                </a:schemeClr>
              </a:solidFill>
              <a:latin typeface="Roboto" panose="02000000000000000000" pitchFamily="2" charset="0"/>
              <a:ea typeface="Roboto" panose="02000000000000000000" pitchFamily="2" charset="0"/>
            </a:rPr>
            <a:t>Overall U.S</a:t>
          </a:r>
          <a:r>
            <a:rPr lang="en-US" sz="1400" dirty="0">
              <a:solidFill>
                <a:schemeClr val="accent3">
                  <a:lumMod val="75000"/>
                </a:schemeClr>
              </a:solidFill>
              <a:latin typeface="Roboto" panose="02000000000000000000" pitchFamily="2" charset="0"/>
              <a:ea typeface="Roboto" panose="02000000000000000000" pitchFamily="2"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0.10555</cdr:x>
      <cdr:y>0.5</cdr:y>
    </cdr:from>
    <cdr:to>
      <cdr:x>0.53796</cdr:x>
      <cdr:y>0.59455</cdr:y>
    </cdr:to>
    <cdr:sp macro="" textlink="">
      <cdr:nvSpPr>
        <cdr:cNvPr id="2" name="TextBox 1">
          <a:extLst xmlns:a="http://schemas.openxmlformats.org/drawingml/2006/main">
            <a:ext uri="{FF2B5EF4-FFF2-40B4-BE49-F238E27FC236}">
              <a16:creationId xmlns:a16="http://schemas.microsoft.com/office/drawing/2014/main" id="{4F3FAA04-21F1-4E2B-8348-5899BE421AEB}"/>
            </a:ext>
          </a:extLst>
        </cdr:cNvPr>
        <cdr:cNvSpPr txBox="1"/>
      </cdr:nvSpPr>
      <cdr:spPr>
        <a:xfrm xmlns:a="http://schemas.openxmlformats.org/drawingml/2006/main">
          <a:off x="757678" y="2099581"/>
          <a:ext cx="3104147" cy="3970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0000"/>
                  <a:lumOff val="40000"/>
                </a:schemeClr>
              </a:solidFill>
              <a:latin typeface="Roboto" panose="02000000000000000000" pitchFamily="2" charset="0"/>
              <a:ea typeface="Roboto" panose="02000000000000000000" pitchFamily="2" charset="0"/>
            </a:rPr>
            <a:t>Asian or Pacific Islander </a:t>
          </a:r>
        </a:p>
      </cdr:txBody>
    </cdr:sp>
  </cdr:relSizeAnchor>
  <cdr:relSizeAnchor xmlns:cdr="http://schemas.openxmlformats.org/drawingml/2006/chartDrawing">
    <cdr:from>
      <cdr:x>0.11393</cdr:x>
      <cdr:y>0.19167</cdr:y>
    </cdr:from>
    <cdr:to>
      <cdr:x>0.38879</cdr:x>
      <cdr:y>0.4037</cdr:y>
    </cdr:to>
    <cdr:sp macro="" textlink="">
      <cdr:nvSpPr>
        <cdr:cNvPr id="3" name="TextBox 2">
          <a:extLst xmlns:a="http://schemas.openxmlformats.org/drawingml/2006/main">
            <a:ext uri="{FF2B5EF4-FFF2-40B4-BE49-F238E27FC236}">
              <a16:creationId xmlns:a16="http://schemas.microsoft.com/office/drawing/2014/main" id="{A6830954-994E-4058-AE64-0A9E8BA4AB9C}"/>
            </a:ext>
          </a:extLst>
        </cdr:cNvPr>
        <cdr:cNvSpPr txBox="1"/>
      </cdr:nvSpPr>
      <cdr:spPr>
        <a:xfrm xmlns:a="http://schemas.openxmlformats.org/drawingml/2006/main">
          <a:off x="817835" y="804866"/>
          <a:ext cx="1973179" cy="8903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60000"/>
                  <a:lumOff val="40000"/>
                </a:schemeClr>
              </a:solidFill>
              <a:latin typeface="Roboto" panose="02000000000000000000" pitchFamily="2" charset="0"/>
              <a:ea typeface="Roboto" panose="02000000000000000000" pitchFamily="2" charset="0"/>
            </a:rPr>
            <a:t>Overall U.S</a:t>
          </a:r>
          <a:r>
            <a:rPr lang="en-US" sz="1100" dirty="0"/>
            <a:t>.</a:t>
          </a:r>
        </a:p>
      </cdr:txBody>
    </cdr:sp>
  </cdr:relSizeAnchor>
  <cdr:relSizeAnchor xmlns:cdr="http://schemas.openxmlformats.org/drawingml/2006/chartDrawing">
    <cdr:from>
      <cdr:x>0.0671</cdr:x>
      <cdr:y>0.21775</cdr:y>
    </cdr:from>
    <cdr:to>
      <cdr:x>0.10894</cdr:x>
      <cdr:y>0.21775</cdr:y>
    </cdr:to>
    <cdr:cxnSp macro="">
      <cdr:nvCxnSpPr>
        <cdr:cNvPr id="4" name="Straight Connector 3">
          <a:extLst xmlns:a="http://schemas.openxmlformats.org/drawingml/2006/main">
            <a:ext uri="{FF2B5EF4-FFF2-40B4-BE49-F238E27FC236}">
              <a16:creationId xmlns:a16="http://schemas.microsoft.com/office/drawing/2014/main" id="{4FA6C7C4-4F93-4EA1-8F6C-095C8515585A}"/>
            </a:ext>
          </a:extLst>
        </cdr:cNvPr>
        <cdr:cNvCxnSpPr/>
      </cdr:nvCxnSpPr>
      <cdr:spPr>
        <a:xfrm xmlns:a="http://schemas.openxmlformats.org/drawingml/2006/main">
          <a:off x="481664" y="914373"/>
          <a:ext cx="300396" cy="0"/>
        </a:xfrm>
        <a:prstGeom xmlns:a="http://schemas.openxmlformats.org/drawingml/2006/main" prst="line">
          <a:avLst/>
        </a:prstGeom>
        <a:ln xmlns:a="http://schemas.openxmlformats.org/drawingml/2006/main" w="41275">
          <a:solidFill>
            <a:schemeClr val="tx1">
              <a:lumMod val="75000"/>
            </a:schemeClr>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0.08228</cdr:x>
      <cdr:y>0.1895</cdr:y>
    </cdr:from>
    <cdr:to>
      <cdr:x>0.12617</cdr:x>
      <cdr:y>0.1895</cdr:y>
    </cdr:to>
    <cdr:cxnSp macro="">
      <cdr:nvCxnSpPr>
        <cdr:cNvPr id="2" name="Straight Connector 1">
          <a:extLst xmlns:a="http://schemas.openxmlformats.org/drawingml/2006/main">
            <a:ext uri="{FF2B5EF4-FFF2-40B4-BE49-F238E27FC236}">
              <a16:creationId xmlns:a16="http://schemas.microsoft.com/office/drawing/2014/main" id="{4FA6C7C4-4F93-4EA1-8F6C-095C8515585A}"/>
            </a:ext>
          </a:extLst>
        </cdr:cNvPr>
        <cdr:cNvCxnSpPr/>
      </cdr:nvCxnSpPr>
      <cdr:spPr>
        <a:xfrm xmlns:a="http://schemas.openxmlformats.org/drawingml/2006/main">
          <a:off x="563220" y="872298"/>
          <a:ext cx="300396" cy="0"/>
        </a:xfrm>
        <a:prstGeom xmlns:a="http://schemas.openxmlformats.org/drawingml/2006/main" prst="line">
          <a:avLst/>
        </a:prstGeom>
        <a:ln xmlns:a="http://schemas.openxmlformats.org/drawingml/2006/main" w="41275">
          <a:solidFill>
            <a:srgbClr val="49A92F"/>
          </a:solidFill>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0.17148</cdr:x>
      <cdr:y>0.26767</cdr:y>
    </cdr:from>
    <cdr:to>
      <cdr:x>0.49377</cdr:x>
      <cdr:y>0.41057</cdr:y>
    </cdr:to>
    <cdr:sp macro="" textlink="">
      <cdr:nvSpPr>
        <cdr:cNvPr id="3" name="TextBox 2">
          <a:extLst xmlns:a="http://schemas.openxmlformats.org/drawingml/2006/main">
            <a:ext uri="{FF2B5EF4-FFF2-40B4-BE49-F238E27FC236}">
              <a16:creationId xmlns:a16="http://schemas.microsoft.com/office/drawing/2014/main" id="{D2300831-E027-4201-97F4-29DC1A93AED2}"/>
            </a:ext>
          </a:extLst>
        </cdr:cNvPr>
        <cdr:cNvSpPr txBox="1"/>
      </cdr:nvSpPr>
      <cdr:spPr>
        <a:xfrm xmlns:a="http://schemas.openxmlformats.org/drawingml/2006/main">
          <a:off x="1339915" y="1195180"/>
          <a:ext cx="2518348" cy="6380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lumMod val="40000"/>
                  <a:lumOff val="60000"/>
                </a:schemeClr>
              </a:solidFill>
              <a:latin typeface="Roboto" panose="02000000000000000000" pitchFamily="2" charset="0"/>
              <a:ea typeface="Roboto" panose="02000000000000000000" pitchFamily="2" charset="0"/>
            </a:rPr>
            <a:t>White</a:t>
          </a:r>
        </a:p>
      </cdr:txBody>
    </cdr:sp>
  </cdr:relSizeAnchor>
</c:userShapes>
</file>

<file path=ppt/drawings/drawing8.xml><?xml version="1.0" encoding="utf-8"?>
<c:userShapes xmlns:c="http://schemas.openxmlformats.org/drawingml/2006/chart">
  <cdr:relSizeAnchor xmlns:cdr="http://schemas.openxmlformats.org/drawingml/2006/chartDrawing">
    <cdr:from>
      <cdr:x>0.10817</cdr:x>
      <cdr:y>0.4476</cdr:y>
    </cdr:from>
    <cdr:to>
      <cdr:x>0.33113</cdr:x>
      <cdr:y>0.50728</cdr:y>
    </cdr:to>
    <cdr:sp macro="" textlink="">
      <cdr:nvSpPr>
        <cdr:cNvPr id="2" name="TextBox 1">
          <a:extLst xmlns:a="http://schemas.openxmlformats.org/drawingml/2006/main">
            <a:ext uri="{FF2B5EF4-FFF2-40B4-BE49-F238E27FC236}">
              <a16:creationId xmlns:a16="http://schemas.microsoft.com/office/drawing/2014/main" id="{C63622DE-F672-43BC-BA2A-FB7AB9CE9CA3}"/>
            </a:ext>
          </a:extLst>
        </cdr:cNvPr>
        <cdr:cNvSpPr txBox="1"/>
      </cdr:nvSpPr>
      <cdr:spPr>
        <a:xfrm xmlns:a="http://schemas.openxmlformats.org/drawingml/2006/main">
          <a:off x="918959" y="2054485"/>
          <a:ext cx="1894112" cy="2739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b="1" dirty="0">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0.11598</cdr:x>
      <cdr:y>0.31677</cdr:y>
    </cdr:from>
    <cdr:to>
      <cdr:x>0.33894</cdr:x>
      <cdr:y>0.37645</cdr:y>
    </cdr:to>
    <cdr:sp macro="" textlink="">
      <cdr:nvSpPr>
        <cdr:cNvPr id="3" name="TextBox 1">
          <a:extLst xmlns:a="http://schemas.openxmlformats.org/drawingml/2006/main">
            <a:ext uri="{FF2B5EF4-FFF2-40B4-BE49-F238E27FC236}">
              <a16:creationId xmlns:a16="http://schemas.microsoft.com/office/drawing/2014/main" id="{45EE5068-0C74-42E9-836A-9E88CAD8FD77}"/>
            </a:ext>
          </a:extLst>
        </cdr:cNvPr>
        <cdr:cNvSpPr txBox="1"/>
      </cdr:nvSpPr>
      <cdr:spPr>
        <a:xfrm xmlns:a="http://schemas.openxmlformats.org/drawingml/2006/main">
          <a:off x="985287" y="1453987"/>
          <a:ext cx="1894111" cy="2739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b="1"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D0FAFF-4CB0-4C35-B13A-B4D4EFA11E2D}" type="datetimeFigureOut">
              <a:rPr lang="en-US" smtClean="0"/>
              <a:t>9/3/2021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8307ED-D86D-4FB8-A3F3-E0D6D1DB4FB8}" type="slidenum">
              <a:rPr lang="en-US" smtClean="0"/>
              <a:t>‹#›</a:t>
            </a:fld>
            <a:endParaRPr lang="en-US" dirty="0"/>
          </a:p>
        </p:txBody>
      </p:sp>
    </p:spTree>
    <p:extLst>
      <p:ext uri="{BB962C8B-B14F-4D97-AF65-F5344CB8AC3E}">
        <p14:creationId xmlns:p14="http://schemas.microsoft.com/office/powerpoint/2010/main" val="12274805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4DFF5-25FB-4150-B8A9-32F3735D93A0}" type="datetimeFigureOut">
              <a:rPr lang="en-US" smtClean="0"/>
              <a:t>9/3/2021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68885-5011-43E9-9544-25F563965938}" type="slidenum">
              <a:rPr lang="en-US" smtClean="0"/>
              <a:t>‹#›</a:t>
            </a:fld>
            <a:endParaRPr lang="en-US" dirty="0"/>
          </a:p>
        </p:txBody>
      </p:sp>
    </p:spTree>
    <p:extLst>
      <p:ext uri="{BB962C8B-B14F-4D97-AF65-F5344CB8AC3E}">
        <p14:creationId xmlns:p14="http://schemas.microsoft.com/office/powerpoint/2010/main" val="1325764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dc.gov/injury/wisqar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injury/wisqar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c.gov/injury/wisqar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injury/wisqar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injury/wisqa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ciencedirect.com/science/journal/074937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cdc.gov/injury/wisqars/nvdrs.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cdc.gov/injury/wisqars/nvdrs.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cdc.gov/injury/wisqars/nvdrs.html"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jury/wisqa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onder.cdc.gov/ucd-icd10.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342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Across all age groups, a greater percentage of adults think about suicide than make a plan or attempt.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sz="1200" b="0" i="0" u="none" strike="noStrike" kern="1200" baseline="0" dirty="0">
                <a:solidFill>
                  <a:schemeClr val="tx1"/>
                </a:solidFill>
                <a:latin typeface="+mn-lt"/>
                <a:ea typeface="+mn-ea"/>
                <a:cs typeface="+mn-cs"/>
              </a:rPr>
              <a:t>Center for Behavioral Health Statistics and Quality. (2019).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https://www.samhsa.gov/data/sites/default/files/reports/rpt29393/2019NSDUHFFRPDFWHTML/2019NSDUHFFR1PDFW090120.pdf</a:t>
            </a:r>
            <a:endParaRPr lang="en-US" dirty="0"/>
          </a:p>
          <a:p>
            <a:endParaRPr lang="en-US" dirty="0"/>
          </a:p>
        </p:txBody>
      </p:sp>
      <p:sp>
        <p:nvSpPr>
          <p:cNvPr id="4" name="Slide Number Placeholder 3"/>
          <p:cNvSpPr>
            <a:spLocks noGrp="1"/>
          </p:cNvSpPr>
          <p:nvPr>
            <p:ph type="sldNum" sz="quarter" idx="5"/>
          </p:nvPr>
        </p:nvSpPr>
        <p:spPr/>
        <p:txBody>
          <a:bodyPr/>
          <a:lstStyle/>
          <a:p>
            <a:fld id="{68568885-5011-43E9-9544-25F563965938}" type="slidenum">
              <a:rPr lang="en-US" smtClean="0"/>
              <a:t>10</a:t>
            </a:fld>
            <a:endParaRPr lang="en-US" dirty="0"/>
          </a:p>
        </p:txBody>
      </p:sp>
    </p:spTree>
    <p:extLst>
      <p:ext uri="{BB962C8B-B14F-4D97-AF65-F5344CB8AC3E}">
        <p14:creationId xmlns:p14="http://schemas.microsoft.com/office/powerpoint/2010/main" val="252336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Women are at greater risk for suicidal ideation, attempts, and medically treated attempts than men. However, men die by suicide at a higher rate than women.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sz="1200" b="0" i="0" u="none" strike="noStrike" kern="1200" baseline="0" dirty="0">
                <a:solidFill>
                  <a:schemeClr val="tx1"/>
                </a:solidFill>
                <a:latin typeface="+mn-lt"/>
                <a:ea typeface="+mn-ea"/>
                <a:cs typeface="+mn-cs"/>
              </a:rPr>
              <a:t>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568885-5011-43E9-9544-25F563965938}" type="slidenum">
              <a:rPr lang="en-US" smtClean="0"/>
              <a:t>11</a:t>
            </a:fld>
            <a:endParaRPr lang="en-US" dirty="0"/>
          </a:p>
        </p:txBody>
      </p:sp>
    </p:spTree>
    <p:extLst>
      <p:ext uri="{BB962C8B-B14F-4D97-AF65-F5344CB8AC3E}">
        <p14:creationId xmlns:p14="http://schemas.microsoft.com/office/powerpoint/2010/main" val="229168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The percentage of female high school students who either considered or planned suicide is much higher than male high school students. Thoughts and attempts among high school students are higher than among adults in general.</a:t>
            </a:r>
          </a:p>
          <a:p>
            <a:pPr fontAlgn="base"/>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 </a:t>
            </a:r>
            <a:r>
              <a:rPr lang="en-US" sz="1200" kern="1200" dirty="0">
                <a:solidFill>
                  <a:schemeClr val="tx1"/>
                </a:solidFill>
                <a:effectLst/>
                <a:latin typeface="+mn-lt"/>
                <a:ea typeface="+mn-ea"/>
                <a:cs typeface="+mn-cs"/>
              </a:rPr>
              <a:t>Centers for Disease Control and Prevention (CDC), Youth Risk Behavior Surveillance System. (2021). </a:t>
            </a:r>
            <a:r>
              <a:rPr lang="en-US" sz="1200" i="1" kern="1200" dirty="0">
                <a:solidFill>
                  <a:schemeClr val="tx1"/>
                </a:solidFill>
                <a:effectLst/>
                <a:latin typeface="+mn-lt"/>
                <a:ea typeface="+mn-ea"/>
                <a:cs typeface="+mn-cs"/>
              </a:rPr>
              <a:t>1991-2019 High School Youth Risk Behavior Survey Data [Data file]. </a:t>
            </a:r>
            <a:r>
              <a:rPr lang="en-US" sz="1200" kern="1200" dirty="0">
                <a:solidFill>
                  <a:schemeClr val="tx1"/>
                </a:solidFill>
                <a:effectLst/>
                <a:latin typeface="+mn-lt"/>
                <a:ea typeface="+mn-ea"/>
                <a:cs typeface="+mn-cs"/>
              </a:rPr>
              <a:t>Retrieved from</a:t>
            </a:r>
            <a:r>
              <a:rPr lang="en-US" sz="1200" i="1"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http://nccd.cdc.gov/youthonline/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568885-5011-43E9-9544-25F563965938}" type="slidenum">
              <a:rPr lang="en-US" smtClean="0"/>
              <a:t>12</a:t>
            </a:fld>
            <a:endParaRPr lang="en-US" dirty="0"/>
          </a:p>
        </p:txBody>
      </p:sp>
    </p:spTree>
    <p:extLst>
      <p:ext uri="{BB962C8B-B14F-4D97-AF65-F5344CB8AC3E}">
        <p14:creationId xmlns:p14="http://schemas.microsoft.com/office/powerpoint/2010/main" val="117312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4213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Firearms</a:t>
            </a:r>
            <a:r>
              <a:rPr lang="en-US" b="0" i="0" baseline="0" dirty="0"/>
              <a:t> are the most common means of suicide in the United States, followed by suffocation and poisoning.</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dirty="0"/>
              <a:t>Centers for Disease Control and Prevention, National Center for Injury Prevention and Control. (2021). Web-based Injury Statistics Query and Reporting System (WISQARS) [online]. Retrieved from  </a:t>
            </a:r>
            <a:r>
              <a:rPr lang="en-US" dirty="0">
                <a:hlinkClick r:id="rId3"/>
              </a:rPr>
              <a:t>www.cdc.gov/injury/wisqars</a:t>
            </a:r>
            <a:endParaRPr lang="en-US" dirty="0"/>
          </a:p>
        </p:txBody>
      </p:sp>
      <p:sp>
        <p:nvSpPr>
          <p:cNvPr id="4" name="Slide Number Placeholder 3"/>
          <p:cNvSpPr>
            <a:spLocks noGrp="1"/>
          </p:cNvSpPr>
          <p:nvPr>
            <p:ph type="sldNum" sz="quarter" idx="10"/>
          </p:nvPr>
        </p:nvSpPr>
        <p:spPr/>
        <p:txBody>
          <a:bodyPr/>
          <a:lstStyle/>
          <a:p>
            <a:fld id="{7816E8AA-79AA-5C49-A7FA-C3DC5DE3D31D}" type="slidenum">
              <a:rPr lang="en-US" smtClean="0"/>
              <a:t>14</a:t>
            </a:fld>
            <a:endParaRPr lang="en-US" dirty="0"/>
          </a:p>
        </p:txBody>
      </p:sp>
    </p:spTree>
    <p:extLst>
      <p:ext uri="{BB962C8B-B14F-4D97-AF65-F5344CB8AC3E}">
        <p14:creationId xmlns:p14="http://schemas.microsoft.com/office/powerpoint/2010/main" val="535942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Firearms are used in over half of all suicides among males.</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dirty="0"/>
              <a:t>Centers for Disease Control and Prevention, National Center for Injury Prevention and Control. (2021). Web-based Injury Statistics Query and Reporting System (WISQARS) [online]. Retrieved from </a:t>
            </a:r>
            <a:r>
              <a:rPr lang="en-US" dirty="0">
                <a:hlinkClick r:id="rId3"/>
              </a:rPr>
              <a:t>www.cdc.gov/injury/wisqars</a:t>
            </a:r>
            <a:endParaRPr lang="en-US" dirty="0"/>
          </a:p>
        </p:txBody>
      </p:sp>
      <p:sp>
        <p:nvSpPr>
          <p:cNvPr id="4" name="Slide Number Placeholder 3"/>
          <p:cNvSpPr>
            <a:spLocks noGrp="1"/>
          </p:cNvSpPr>
          <p:nvPr>
            <p:ph type="sldNum" sz="quarter" idx="10"/>
          </p:nvPr>
        </p:nvSpPr>
        <p:spPr/>
        <p:txBody>
          <a:bodyPr/>
          <a:lstStyle/>
          <a:p>
            <a:fld id="{7816E8AA-79AA-5C49-A7FA-C3DC5DE3D31D}" type="slidenum">
              <a:rPr lang="en-US" smtClean="0"/>
              <a:t>15</a:t>
            </a:fld>
            <a:endParaRPr lang="en-US" dirty="0"/>
          </a:p>
        </p:txBody>
      </p:sp>
    </p:spTree>
    <p:extLst>
      <p:ext uri="{BB962C8B-B14F-4D97-AF65-F5344CB8AC3E}">
        <p14:creationId xmlns:p14="http://schemas.microsoft.com/office/powerpoint/2010/main" val="4417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In 2019, firearms were the most common means of suicide for women</a:t>
            </a:r>
            <a:r>
              <a:rPr lang="en-US" b="0" i="0" baseline="0" dirty="0"/>
              <a:t>.</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dirty="0"/>
              <a:t>Centers for Disease Control and Prevention, National Center for Injury Prevention and Control. (2021). Web-based Injury Statistics Query and Reporting System (WISQARS) [online]. Retrieved from </a:t>
            </a:r>
            <a:r>
              <a:rPr lang="en-US" dirty="0">
                <a:hlinkClick r:id="rId3"/>
              </a:rPr>
              <a:t>www.cdc.gov/injury/wisqars</a:t>
            </a:r>
            <a:endParaRPr lang="en-US" dirty="0"/>
          </a:p>
        </p:txBody>
      </p:sp>
      <p:sp>
        <p:nvSpPr>
          <p:cNvPr id="4" name="Slide Number Placeholder 3"/>
          <p:cNvSpPr>
            <a:spLocks noGrp="1"/>
          </p:cNvSpPr>
          <p:nvPr>
            <p:ph type="sldNum" sz="quarter" idx="10"/>
          </p:nvPr>
        </p:nvSpPr>
        <p:spPr/>
        <p:txBody>
          <a:bodyPr/>
          <a:lstStyle/>
          <a:p>
            <a:fld id="{7816E8AA-79AA-5C49-A7FA-C3DC5DE3D31D}" type="slidenum">
              <a:rPr lang="en-US" smtClean="0"/>
              <a:t>16</a:t>
            </a:fld>
            <a:endParaRPr lang="en-US" dirty="0"/>
          </a:p>
        </p:txBody>
      </p:sp>
    </p:spTree>
    <p:extLst>
      <p:ext uri="{BB962C8B-B14F-4D97-AF65-F5344CB8AC3E}">
        <p14:creationId xmlns:p14="http://schemas.microsoft.com/office/powerpoint/2010/main" val="551395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Firearms</a:t>
            </a:r>
            <a:r>
              <a:rPr lang="en-US" b="0" i="0" baseline="0" dirty="0"/>
              <a:t> remain a consistent means of suicide for men over time. For men over the age of 65, firearms are used in over three-quarters of suicide deaths.</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dirty="0"/>
              <a:t>Centers for Disease Control and Prevention, National Center for Injury Prevention and Control. (2021). Web-based Injury Statistics Query and Reporting System (WISQARS) [online]. Retrieved from </a:t>
            </a:r>
            <a:r>
              <a:rPr lang="en-US" dirty="0">
                <a:hlinkClick r:id="rId3"/>
              </a:rPr>
              <a:t>www.cdc.gov/injury/wisqars</a:t>
            </a:r>
            <a:endParaRPr lang="en-US" dirty="0"/>
          </a:p>
        </p:txBody>
      </p:sp>
      <p:sp>
        <p:nvSpPr>
          <p:cNvPr id="4" name="Slide Number Placeholder 3"/>
          <p:cNvSpPr>
            <a:spLocks noGrp="1"/>
          </p:cNvSpPr>
          <p:nvPr>
            <p:ph type="sldNum" sz="quarter" idx="10"/>
          </p:nvPr>
        </p:nvSpPr>
        <p:spPr/>
        <p:txBody>
          <a:bodyPr/>
          <a:lstStyle/>
          <a:p>
            <a:fld id="{7816E8AA-79AA-5C49-A7FA-C3DC5DE3D31D}" type="slidenum">
              <a:rPr lang="en-US" smtClean="0"/>
              <a:t>17</a:t>
            </a:fld>
            <a:endParaRPr lang="en-US" dirty="0"/>
          </a:p>
        </p:txBody>
      </p:sp>
    </p:spTree>
    <p:extLst>
      <p:ext uri="{BB962C8B-B14F-4D97-AF65-F5344CB8AC3E}">
        <p14:creationId xmlns:p14="http://schemas.microsoft.com/office/powerpoint/2010/main" val="2203573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The means</a:t>
            </a:r>
            <a:r>
              <a:rPr lang="en-US" b="0" i="0" baseline="0" dirty="0"/>
              <a:t> used in suicide for women change as they age. While younger women are most likely to die by suffocation, poisoning becomes a more common means of suicide as women age.</a:t>
            </a:r>
            <a:endParaRPr lang="en-US" b="1"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a:t>
            </a:r>
            <a:r>
              <a:rPr lang="en-US" dirty="0"/>
              <a:t>Centers for Disease Control and Prevention, National Center for Injury Prevention and Control. (2021). Web-based Injury Statistics Query and Reporting System (WISQARS) [online]. Retrieved from </a:t>
            </a:r>
            <a:r>
              <a:rPr lang="en-US" dirty="0">
                <a:hlinkClick r:id="rId3"/>
              </a:rPr>
              <a:t>www.cdc.gov/injury/wisqars</a:t>
            </a:r>
            <a:endParaRPr lang="en-US" dirty="0"/>
          </a:p>
        </p:txBody>
      </p:sp>
      <p:sp>
        <p:nvSpPr>
          <p:cNvPr id="4" name="Slide Number Placeholder 3"/>
          <p:cNvSpPr>
            <a:spLocks noGrp="1"/>
          </p:cNvSpPr>
          <p:nvPr>
            <p:ph type="sldNum" sz="quarter" idx="10"/>
          </p:nvPr>
        </p:nvSpPr>
        <p:spPr/>
        <p:txBody>
          <a:bodyPr/>
          <a:lstStyle/>
          <a:p>
            <a:fld id="{7816E8AA-79AA-5C49-A7FA-C3DC5DE3D31D}" type="slidenum">
              <a:rPr lang="en-US" smtClean="0"/>
              <a:t>18</a:t>
            </a:fld>
            <a:endParaRPr lang="en-US" dirty="0"/>
          </a:p>
        </p:txBody>
      </p:sp>
    </p:spTree>
    <p:extLst>
      <p:ext uri="{BB962C8B-B14F-4D97-AF65-F5344CB8AC3E}">
        <p14:creationId xmlns:p14="http://schemas.microsoft.com/office/powerpoint/2010/main" val="2512547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782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0" dirty="0"/>
              <a:t>From 2010 to 2019, the age-adjusted suicide death rate increased from 12.1 to 13.9 per 100,000 people. From 2010 to 2019, the rate increased from 19.8 to 22.4 per 100,000 for males. Among females, the rate increased from 5 in 2010 to 6 in 2019.</a:t>
            </a:r>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Underlying Cause of Death files [Data file]. Retrieved from https://wonder.cdc.gov/Deaths-by-Underlying-Cause.html</a:t>
            </a:r>
          </a:p>
          <a:p>
            <a:endParaRPr lang="en-US" sz="1200" kern="1200" dirty="0">
              <a:solidFill>
                <a:schemeClr val="tx1"/>
              </a:solidFill>
              <a:effectLst/>
              <a:latin typeface="+mn-lt"/>
              <a:ea typeface="+mn-ea"/>
              <a:cs typeface="+mn-cs"/>
            </a:endParaRPr>
          </a:p>
          <a:p>
            <a:endParaRPr lang="en-US" sz="1200" kern="120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t>2</a:t>
            </a:fld>
            <a:endParaRPr lang="en-US" dirty="0"/>
          </a:p>
        </p:txBody>
      </p:sp>
    </p:spTree>
    <p:extLst>
      <p:ext uri="{BB962C8B-B14F-4D97-AF65-F5344CB8AC3E}">
        <p14:creationId xmlns:p14="http://schemas.microsoft.com/office/powerpoint/2010/main" val="1067207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0" dirty="0"/>
              <a:t>Since 2010, the age-adjusted suicide death rate has increased for all races and ethnicities. For American Indian and Alaska Native populations, the age-adjusted suicide death rate increased from 16.9 per 100,000 in 2010 to 22.2 per 100,000 in 2019.</a:t>
            </a:r>
          </a:p>
          <a:p>
            <a:endParaRPr lang="en-US" i="0" dirty="0"/>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944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American Indian/Alaska Native adults are at highest risk for past-year suicide-related thoughts, followed by Hispanic and White adults equally.  For past-year suicide attempts, Black adults are at the highest risk, followed by Hispanic then White and AI/AN adults equally.</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94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Suicidal thoughts and behaviors vary by race and ethnicity among youth. AI/AN, Multiple Race, and Asian high school youth have the highest percentages of seriously considering attempting suicide. AI/AN and Multiple Race youth had the highest percentages of making a suicide plan. By far, AI/AN had the highest percentage of attempting suicide.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dirty="0"/>
          </a:p>
          <a:p>
            <a:pPr rtl="0" fontAlgn="base"/>
            <a:r>
              <a:rPr lang="en-US" sz="1200" b="0" i="0" kern="1200" dirty="0">
                <a:solidFill>
                  <a:schemeClr val="tx1"/>
                </a:solidFill>
                <a:effectLst/>
                <a:latin typeface="+mn-lt"/>
                <a:ea typeface="+mn-ea"/>
                <a:cs typeface="+mn-cs"/>
              </a:rPr>
              <a:t>SOURCE: Centers for Disease Control and Prevention (CDC), Youth Risk Behavior Surveillance System. (2021). 1991-2019 High School Youth Risk Behavior Survey Data [Data file]. Retrieved from</a:t>
            </a:r>
            <a:r>
              <a:rPr lang="en-US" sz="1200" b="0" i="1"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http://nccd.cdc.gov/youthonline/</a:t>
            </a:r>
            <a:r>
              <a:rPr lang="en-US" sz="1200" b="0" i="0" kern="1200" dirty="0">
                <a:solidFill>
                  <a:schemeClr val="tx1"/>
                </a:solidFill>
                <a:effectLst/>
                <a:latin typeface="+mn-lt"/>
                <a:ea typeface="+mn-ea"/>
                <a:cs typeface="+mn-cs"/>
              </a:rPr>
              <a:t> </a:t>
            </a:r>
          </a:p>
          <a:p>
            <a:pPr rtl="0"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5705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1530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22.2 per 100,000, the suicide rate for AI/AN populations in 2019 was higher than the overall U.S. suicide rate of 13.2 per 100,000.</a:t>
            </a:r>
            <a:endParaRPr lang="en-US" dirty="0"/>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808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Among AI/AN populations, suicide rates peak during adolescence and young adulthood, and then decline. This is a different pattern than is seen in the overall U.S. population, where suicide rates peak in midlife.</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2851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As in the overall U.S. population, the suicide death rate for men is more than three times the rate for women in AI/AN populations. The suicide death rate for AI/AN populations is higher than that of the overall U.S. population for both males and females.</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211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Compared to the overall U.S. population, a slightly greater percentage of AI/AN adults reported past-year serious thoughts of suicide, but not a past-year suicide plan, or a past-year suicide attempt.</a:t>
            </a:r>
            <a:endParaRPr lang="en-US" dirty="0"/>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https://www.samhsa.gov/data/sites/default/files/reports/rpt29394/NSDUHDetailedTabs2019/NSDUHDetTabsSect8pe2019.htm</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0869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 higher percentage of AI/AN youth seriously considered suicide (34%)  in the past year when compared to the overall U.S. (18%) population. Among high school youth, the percentage of AI/AN youth who made a suicide plan in the past year is approximately 9% higher than the percentage in the overall U.S. population. </a:t>
            </a:r>
          </a:p>
          <a:p>
            <a:pPr marL="0" indent="0">
              <a:buFont typeface="Arial" panose="020B0604020202020204" pitchFamily="34" charset="0"/>
              <a:buNone/>
            </a:pPr>
            <a:endParaRPr lang="en-US" dirty="0"/>
          </a:p>
          <a:p>
            <a:pPr rtl="0" fontAlgn="base"/>
            <a:r>
              <a:rPr lang="en-US" sz="1200" b="0" i="0" kern="1200" dirty="0">
                <a:solidFill>
                  <a:schemeClr val="tx1"/>
                </a:solidFill>
                <a:effectLst/>
                <a:latin typeface="+mn-lt"/>
                <a:ea typeface="+mn-ea"/>
                <a:cs typeface="+mn-cs"/>
              </a:rPr>
              <a:t>Source: Centers for Disease Control and Prevention (CDC), Youth Risk Behavior Surveillance System. (2019). 1991-2019 High School Youth Risk Behavior Survey Data [Data file]. Retrieved from</a:t>
            </a:r>
            <a:r>
              <a:rPr lang="en-US" sz="1200" b="0" i="1"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http://nccd.cdc.gov/youthonline/</a:t>
            </a:r>
            <a:r>
              <a:rPr lang="en-US" sz="1200" b="0" i="0" kern="1200" dirty="0">
                <a:solidFill>
                  <a:schemeClr val="tx1"/>
                </a:solidFill>
                <a:effectLst/>
                <a:latin typeface="+mn-lt"/>
                <a:ea typeface="+mn-ea"/>
                <a:cs typeface="+mn-cs"/>
              </a:rPr>
              <a:t> </a:t>
            </a:r>
            <a:endParaRPr lang="en-US" b="0" i="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273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66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0" dirty="0"/>
              <a:t>Suicides consistently outnumber homicides. The homicide rate has not consistently shown the upward trend that we see with the suicide rate.</a:t>
            </a:r>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Underlying Cause of Death files [Data file]. Retrieved from https://wonder.cdc.gov/Deaths-by-Underlying-Cause.html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t>3</a:t>
            </a:fld>
            <a:endParaRPr lang="en-US" dirty="0"/>
          </a:p>
        </p:txBody>
      </p:sp>
    </p:spTree>
    <p:extLst>
      <p:ext uri="{BB962C8B-B14F-4D97-AF65-F5344CB8AC3E}">
        <p14:creationId xmlns:p14="http://schemas.microsoft.com/office/powerpoint/2010/main" val="2634387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7.1 per 100,000, the age-adjusted suicide rate for Asian or Pacific Islander populations in 2019 was just under half the overall U.S. suicide rate of 13.2 per 100,000.</a:t>
            </a:r>
            <a:r>
              <a:rPr lang="en-US" sz="1200" kern="1200" baseline="30000" dirty="0">
                <a:solidFill>
                  <a:schemeClr val="tx1"/>
                </a:solidFill>
                <a:effectLst/>
                <a:latin typeface="+mn-lt"/>
                <a:ea typeface="+mn-ea"/>
                <a:cs typeface="+mn-cs"/>
              </a:rPr>
              <a:t> </a:t>
            </a:r>
            <a:endParaRPr lang="en-US" i="0" dirty="0"/>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898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In Asian or Pacific Islander populations, suicide rates peak later in life (85+). This is a different pattern than is seen in the overall U.S. population, where suicide rates peak in midlife.</a:t>
            </a:r>
            <a:endParaRPr lang="en-US" dirty="0"/>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2016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In Asian or Pacific Islander populations, the suicide death rate for men is more than double the rate for women. Among males, the suicide death rate for the overall U.S. population is more than double that of Asian or Pacific Islander populations.</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3496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When compared to the overall U.S. population, a lower percentage of Asian and Native Hawaiian or Other Pacific Islander adults report past-year serious thoughts of suicide, a past-year suicide plan, or a past-year suicide attempt.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r>
              <a:rPr lang="en-US" sz="1200" kern="1200" dirty="0">
                <a:solidFill>
                  <a:schemeClr val="tx1"/>
                </a:solidFill>
                <a:effectLst/>
                <a:latin typeface="+mn-lt"/>
                <a:ea typeface="+mn-ea"/>
                <a:cs typeface="+mn-cs"/>
              </a:rPr>
              <a:t>https://www.samhsa.gov/data/report/2018-nsduh-detailed-tables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947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Among high school youth, there are similar percentages for seriously considering attempting suicide or making a suicide plan in the past year than in the overall U.S. population. Percentages of past-year attempted suicides and suicide attempt requiring treatment are slightly lower for Asian youth than for the overall U.S. population.</a:t>
            </a:r>
          </a:p>
          <a:p>
            <a:pPr marL="0" indent="0">
              <a:buFont typeface="Arial" panose="020B0604020202020204" pitchFamily="34" charset="0"/>
              <a:buNone/>
            </a:pPr>
            <a:endParaRPr lang="en-US" dirty="0"/>
          </a:p>
          <a:p>
            <a:pPr rtl="0" fontAlgn="base"/>
            <a:r>
              <a:rPr lang="en-US" sz="1200" b="0" i="0" kern="1200" dirty="0">
                <a:solidFill>
                  <a:schemeClr val="tx1"/>
                </a:solidFill>
                <a:effectLst/>
                <a:latin typeface="+mn-lt"/>
                <a:ea typeface="+mn-ea"/>
                <a:cs typeface="+mn-cs"/>
              </a:rPr>
              <a:t>Source: Centers for Disease Control and Prevention (CDC), Youth Risk Behavior Surveillance System. (2021). 1991-2019 High School Youth Risk Behavior Survey Data [Data file]. Retrieved from</a:t>
            </a:r>
            <a:r>
              <a:rPr lang="en-US" sz="1200" b="0" i="1"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http://nccd.cdc.gov/youthonline/</a:t>
            </a:r>
            <a:r>
              <a:rPr lang="en-US" sz="1200" b="0" i="0" kern="1200" dirty="0">
                <a:solidFill>
                  <a:schemeClr val="tx1"/>
                </a:solidFill>
                <a:effectLst/>
                <a:latin typeface="+mn-lt"/>
                <a:ea typeface="+mn-ea"/>
                <a:cs typeface="+mn-cs"/>
              </a:rPr>
              <a:t> </a:t>
            </a:r>
            <a:endParaRPr lang="en-US" b="0" i="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3806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18293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7.4 per 100,000, the age-adjusted suicide rate for Black populations in 2019 was over half the overall U.S. suicide rate of 13.2 per 100,000.</a:t>
            </a:r>
            <a:endParaRPr lang="en-US" i="0" dirty="0"/>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(2020).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50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Among Black populations, suicide rates peak during adolescence and young adulthood, then decline. This is a different pattern than is seen in the overall U.S. population, where suicide rates peak in midlife.</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5152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As in the overall U.S. population, the suicide death rate for men is more than four times the rate for women in Black populations. The suicide death rate for the overall U.S. population is approximately double that of Black populations for both males and females.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7805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Compared to the overall U.S. population, Black adults reported less percentages of past-year serious thoughts of suicide and a past-year suicide plan. However, the percentage of past-year suicide attempt was higher in Black adult populations. than the overall U.S.</a:t>
            </a:r>
            <a:r>
              <a:rPr lang="en-US" sz="1200" kern="1200" baseline="30000" dirty="0">
                <a:solidFill>
                  <a:schemeClr val="tx1"/>
                </a:solidFill>
                <a:effectLst/>
                <a:latin typeface="+mn-lt"/>
                <a:ea typeface="+mn-ea"/>
                <a:cs typeface="+mn-cs"/>
              </a:rPr>
              <a:t> </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https://www.samhsa.gov/data/sites/default/files/reports/rpt29394/NSDUHDetailedTabs2019/NSDUHDetTabsSect8pe2019.htm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7135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Suicide rates are generally</a:t>
            </a:r>
            <a:r>
              <a:rPr lang="en-US" i="0" baseline="0" dirty="0"/>
              <a:t> highest in Alaska and in the western and northwestern United States, with the exception of southern California and parts of Washington. Rural counties generally have higher rates of suicide than urban counties (Rosen et al., 2018).</a:t>
            </a:r>
          </a:p>
          <a:p>
            <a:endParaRPr lang="en-US" baseline="0" dirty="0"/>
          </a:p>
          <a:p>
            <a:r>
              <a:rPr lang="en-US" sz="1200" kern="1200" dirty="0">
                <a:solidFill>
                  <a:schemeClr val="tx1"/>
                </a:solidFill>
                <a:effectLst/>
                <a:latin typeface="+mn-lt"/>
                <a:ea typeface="+mn-ea"/>
                <a:cs typeface="+mn-cs"/>
              </a:rPr>
              <a:t>SOURCE: </a:t>
            </a:r>
            <a:r>
              <a:rPr lang="en-US" sz="1200" dirty="0">
                <a:solidFill>
                  <a:schemeClr val="accent3"/>
                </a:solidFill>
                <a:latin typeface="+mn-lt"/>
                <a:cs typeface="Calibri"/>
              </a:rPr>
              <a:t>Centers for Disease Control and Prevention. 2013-2019, United States Smoothed Age-Adjusted Death Rates per 100,000 Population [map]. All Injury, Suicide, All Races, All Ethnicities, Both Sexes, All Ages. (January 2020). Retrieved from https://www.cdc.gov/injury/wisqars/index.html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Rosen, L. M., Hedegaard,</a:t>
            </a:r>
            <a:r>
              <a:rPr lang="en-US" baseline="0" dirty="0"/>
              <a:t> H., Kahn, D., &amp; Warner, M. (2018). </a:t>
            </a:r>
            <a:r>
              <a:rPr lang="en-US" b="0" dirty="0"/>
              <a:t>County-level trends in suicide rates in the U.S., 2005–2015.</a:t>
            </a:r>
            <a:r>
              <a:rPr lang="en-US" b="0" dirty="0">
                <a:solidFill>
                  <a:schemeClr val="tx1"/>
                </a:solidFill>
              </a:rPr>
              <a:t> </a:t>
            </a:r>
            <a:r>
              <a:rPr lang="en-US" b="0" i="1" u="sng" dirty="0">
                <a:solidFill>
                  <a:schemeClr val="tx1"/>
                </a:solidFill>
                <a:hlinkClick r:id="rId3" tooltip="Go to American Journal of Preventive Medicine on ScienceDirect"/>
              </a:rPr>
              <a:t>American Journal of Preventive Medici</a:t>
            </a:r>
            <a:r>
              <a:rPr lang="en-US" b="0" i="1" dirty="0">
                <a:solidFill>
                  <a:schemeClr val="tx1"/>
                </a:solidFill>
                <a:hlinkClick r:id="rId3" tooltip="Go to American Journal of Preventive Medicine on ScienceDirect"/>
              </a:rPr>
              <a:t>ne</a:t>
            </a:r>
            <a:r>
              <a:rPr lang="en-US" b="0" i="1" dirty="0">
                <a:solidFill>
                  <a:schemeClr val="tx1"/>
                </a:solidFill>
              </a:rPr>
              <a:t>, 55</a:t>
            </a:r>
            <a:r>
              <a:rPr lang="en-US" b="0" dirty="0">
                <a:solidFill>
                  <a:schemeClr val="tx1"/>
                </a:solidFill>
              </a:rPr>
              <a:t>(1), 72-79.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4</a:t>
            </a:fld>
            <a:endParaRPr lang="en-US" dirty="0"/>
          </a:p>
        </p:txBody>
      </p:sp>
    </p:spTree>
    <p:extLst>
      <p:ext uri="{BB962C8B-B14F-4D97-AF65-F5344CB8AC3E}">
        <p14:creationId xmlns:p14="http://schemas.microsoft.com/office/powerpoint/2010/main" val="25993635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Among high school youth, a smaller percentage of Black youth report seriously considering attempting suicide or making a suicide plan in the past year than the overall U.S. population. However, a higher percentage of Black youth have attempted suicide in the past year. Black youth attempting suicide that required treatment is about equal to the overall U.S. population. </a:t>
            </a:r>
          </a:p>
          <a:p>
            <a:pPr marL="0" indent="0">
              <a:buFont typeface="Arial" panose="020B0604020202020204" pitchFamily="34" charset="0"/>
              <a:buNone/>
            </a:pPr>
            <a:endParaRPr lang="en-US" dirty="0"/>
          </a:p>
          <a:p>
            <a:pPr rtl="0" fontAlgn="base"/>
            <a:r>
              <a:rPr lang="en-US" sz="1200" b="0" i="0" kern="1200" dirty="0">
                <a:solidFill>
                  <a:schemeClr val="tx1"/>
                </a:solidFill>
                <a:effectLst/>
                <a:latin typeface="+mn-lt"/>
                <a:ea typeface="+mn-ea"/>
                <a:cs typeface="+mn-cs"/>
              </a:rPr>
              <a:t>Source: Centers for Disease Control and Prevention (CDC), Youth Risk Behavior Surveillance System. (2021). 1991-2019 High School Youth Risk Behavior Survey Data [Data file]. Retrieved from</a:t>
            </a:r>
            <a:r>
              <a:rPr lang="en-US" sz="1200" b="0" i="1"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http://nccd.cdc.gov/youthonline/</a:t>
            </a:r>
            <a:r>
              <a:rPr lang="en-US" sz="1200" b="0" i="0" kern="1200" dirty="0">
                <a:solidFill>
                  <a:schemeClr val="tx1"/>
                </a:solidFill>
                <a:effectLst/>
                <a:latin typeface="+mn-lt"/>
                <a:ea typeface="+mn-ea"/>
                <a:cs typeface="+mn-cs"/>
              </a:rPr>
              <a:t> </a:t>
            </a:r>
            <a:endParaRPr lang="en-US" b="0" i="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29528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81785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7.3 per 100,000, the age-adjusted suicide rate for Hispanic populations in 2019 was just over half the overall U.S. suicide rate of 13.2 per 100,000 in 2019.</a:t>
            </a:r>
            <a:endParaRPr lang="en-US" i="0" dirty="0"/>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(2020). 1999-2018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42710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Among Hispanic populations, suicide rates remain somewhat steady across the lifespan. This is a different pattern than is seen in the overall U.S. population, where suicide rates peak in midlife.</a:t>
            </a:r>
            <a:endParaRPr lang="en-US" dirty="0"/>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5447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As in the overall U.S. population, the suicide death rate for men is more than three times the rate for women in Hispanic populations. The suicide death rate for the overall U.S. population is more than double that of non-Hispanic populations for both males and females.</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624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When Hispanic adults are compared to the overall U.S. population, similar percentages report a past-year serious thoughts of suicide, past-year suicide plan, and a past-year suicide attempt when compared to the overall U.S. population.</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https://www.samhsa.gov/data/sites/default/files/reports/rpt29394/NSDUHDetailedTabs2019/NSDUHDetTabsSect8pe2019.htm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2507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Among high school youth, a smaller percentage of Hispanic youth report seriously considering attempting suicide in the past year and made a suicide plan than the overall U.S. population. The percentage of youth who attempt suicide is similar to the overall U.S. population. However, a slightly higher percentage of Hispanic youth have required treatment after attempting suicide. </a:t>
            </a:r>
          </a:p>
          <a:p>
            <a:pPr marL="0" indent="0">
              <a:buFont typeface="Arial" panose="020B0604020202020204" pitchFamily="34" charset="0"/>
              <a:buNone/>
            </a:pPr>
            <a:endParaRPr lang="en-US" dirty="0"/>
          </a:p>
          <a:p>
            <a:pPr rtl="0" fontAlgn="base"/>
            <a:r>
              <a:rPr lang="en-US" sz="1200" b="0" i="0" kern="1200" dirty="0">
                <a:solidFill>
                  <a:schemeClr val="tx1"/>
                </a:solidFill>
                <a:effectLst/>
                <a:latin typeface="+mn-lt"/>
                <a:ea typeface="+mn-ea"/>
                <a:cs typeface="+mn-cs"/>
              </a:rPr>
              <a:t>Source: Centers for Disease Control and Prevention (CDC), Youth Risk Behavior Surveillance System. (2021). 1991-2019 High School Youth Risk Behavior Survey Data [Data file]. Retrieved from</a:t>
            </a:r>
            <a:r>
              <a:rPr lang="en-US" sz="1200" b="0" i="1"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http://nccd.cdc.gov/youthonline/</a:t>
            </a:r>
            <a:r>
              <a:rPr lang="en-US" sz="1200" b="0" i="0" kern="1200" dirty="0">
                <a:solidFill>
                  <a:schemeClr val="tx1"/>
                </a:solidFill>
                <a:effectLst/>
                <a:latin typeface="+mn-lt"/>
                <a:ea typeface="+mn-ea"/>
                <a:cs typeface="+mn-cs"/>
              </a:rPr>
              <a:t> </a:t>
            </a:r>
            <a:endParaRPr lang="en-US" b="0" i="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8053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5923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17.5 per 100,000, the age-adjusted suicide rate for White populations in 2019 was higher than the overall U.S. suicide rate of 13.2 per 100,000.</a:t>
            </a:r>
            <a:endParaRPr lang="en-US" i="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34BD7-5DD2-432A-8F84-0E05342D6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82152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pattern of s</a:t>
            </a:r>
            <a:r>
              <a:rPr lang="en-US" sz="1200" kern="1200" dirty="0">
                <a:solidFill>
                  <a:schemeClr val="tx1"/>
                </a:solidFill>
                <a:effectLst/>
                <a:latin typeface="+mn-lt"/>
                <a:ea typeface="+mn-ea"/>
                <a:cs typeface="+mn-cs"/>
              </a:rPr>
              <a:t>uicide death rates among White populations and the suicide death rate of the overall U.S. population is similar across the lifespan, peaking in midlife. The suicide death rate for White populations is higher than the overall U.S. population across the lifespan.</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909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429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As in the overall U.S. population, the suicide death rate for men is more than three times the rate for women in White populations. The suicide death rate for White populations is higher than that of the overall U.S. population for both males and females.</a:t>
            </a:r>
          </a:p>
          <a:p>
            <a:pPr marL="0" indent="0">
              <a:buFont typeface="Arial" panose="020B0604020202020204" pitchFamily="34" charset="0"/>
              <a:buNone/>
            </a:pPr>
            <a:endParaRPr lang="en-US" dirty="0"/>
          </a:p>
          <a:p>
            <a:r>
              <a:rPr lang="en-US" sz="1200" kern="1200" dirty="0">
                <a:solidFill>
                  <a:schemeClr val="tx1"/>
                </a:solidFill>
                <a:effectLst/>
                <a:latin typeface="+mn-lt"/>
                <a:ea typeface="+mn-ea"/>
                <a:cs typeface="+mn-cs"/>
              </a:rPr>
              <a:t>SOURCE: Centers for Disease Control and Prevention, National Center for Health Statistics. (2010).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92855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Compared to the overall U.S. population, similar percentages of White adults reported past-year serious thoughts of suicide, a past-year suicide plan, and a past-year suicide attempt.</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https://www.samhsa.gov/data/sites/default/files/reports/rpt29394/NSDUHDetailedTabs2019/NSDUHDetTabsSect8pe2019.htm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6084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a:solidFill>
                  <a:schemeClr val="tx1"/>
                </a:solidFill>
                <a:effectLst/>
                <a:latin typeface="+mn-lt"/>
                <a:ea typeface="+mn-ea"/>
                <a:cs typeface="+mn-cs"/>
              </a:rPr>
              <a:t>Among White high school youth, the percentage of those who seriously considered attempting suicide and making a suicide plan is similar to the overall U.S. population. The percentages of White youth who attempt suicide and attempt suicide requiring treatment is slightly less than the overall U.S. population. </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Source: Centers for Disease Control and Prevention (CDC), Youth Risk Behavior Surveillance System. (2021). 1991-2019 High School Youth Risk Behavior Survey Data [Data file]. Retrieved from</a:t>
            </a:r>
            <a:r>
              <a:rPr lang="en-US" sz="1200" b="0" i="1"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http://nccd.cdc.gov/youthonline/</a:t>
            </a:r>
            <a:r>
              <a:rPr lang="en-US" sz="1200" b="0" i="0" kern="1200" dirty="0">
                <a:solidFill>
                  <a:schemeClr val="tx1"/>
                </a:solidFill>
                <a:effectLst/>
                <a:latin typeface="+mn-lt"/>
                <a:ea typeface="+mn-ea"/>
                <a:cs typeface="+mn-cs"/>
              </a:rPr>
              <a:t> </a:t>
            </a:r>
            <a:endParaRPr lang="en-US" b="0" i="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568885-5011-43E9-9544-25F5639659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44370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906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T</a:t>
            </a:r>
            <a:r>
              <a:rPr lang="en-US" i="0" baseline="0" dirty="0"/>
              <a:t>his graph represents age-adjusted death rates over a 15-year period. Suicide and unintentional drug poisonings have generally seen sustained increases that are not seen in other injury-related causes of death, although in 2018, the age-adjusted rate of unintentional poisonings decreased. Motor vehicle deaths have seen a decline from 2005 and plateaued around 2014. Homicide age-adjusted rates plateaued and then decreased until 2014, when a slight increase was seen through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t>54</a:t>
            </a:fld>
            <a:endParaRPr lang="en-US" dirty="0"/>
          </a:p>
        </p:txBody>
      </p:sp>
    </p:spTree>
    <p:extLst>
      <p:ext uri="{BB962C8B-B14F-4D97-AF65-F5344CB8AC3E}">
        <p14:creationId xmlns:p14="http://schemas.microsoft.com/office/powerpoint/2010/main" val="38049410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i="0" baseline="0" dirty="0"/>
              <a:t>This pie chart illustrates means of suicide deaths by various methods. Firearms accounted for a majority (51%) of the deaths by suicide, suffocation (29%) and other (7%). Poisonings accounted for 13% of suicide deaths in 2019.  The accompanying bar graph illustrates the contribution of various substances to poisoning suicides. As the graph shows, other and unspecified drugs, medicaments and biological substances are contributors in over 45% of poisoning deaths.</a:t>
            </a:r>
          </a:p>
          <a:p>
            <a:pPr marL="0" indent="0">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16E8AA-79AA-5C49-A7FA-C3DC5DE3D31D}" type="slidenum">
              <a:rPr lang="en-US" smtClean="0"/>
              <a:t>55</a:t>
            </a:fld>
            <a:endParaRPr lang="en-US" dirty="0"/>
          </a:p>
        </p:txBody>
      </p:sp>
    </p:spTree>
    <p:extLst>
      <p:ext uri="{BB962C8B-B14F-4D97-AF65-F5344CB8AC3E}">
        <p14:creationId xmlns:p14="http://schemas.microsoft.com/office/powerpoint/2010/main" val="1994341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bar graph includes adults (18+) who reported serious thoughts of suicide in the past year. When adults with past-year pain reliever abuse (including opioids) are compared with the general population, they are at higher risk for suicidal thoughts. This pattern has held true every year for the past several years.</a:t>
            </a:r>
          </a:p>
          <a:p>
            <a:pPr marL="0" indent="0">
              <a:buFont typeface="Arial" panose="020B0604020202020204" pitchFamily="34" charset="0"/>
              <a:buNone/>
            </a:pP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56</a:t>
            </a:fld>
            <a:endParaRPr lang="en-US" dirty="0"/>
          </a:p>
        </p:txBody>
      </p:sp>
    </p:spTree>
    <p:extLst>
      <p:ext uri="{BB962C8B-B14F-4D97-AF65-F5344CB8AC3E}">
        <p14:creationId xmlns:p14="http://schemas.microsoft.com/office/powerpoint/2010/main" val="36380319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98287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bar graph presents the current mental health status of suicide decedents in 36 U.S. states by gender.  A similar percentage of male and female decedents experienced current depressed mood. When compared to male decedents, a greater percentage of female decedents was identified as having a current mental health problem. Higher current treatment for mental illness was reported for females than for males.  </a:t>
            </a:r>
          </a:p>
          <a:p>
            <a:r>
              <a:rPr lang="en-US" sz="1200" kern="1200" dirty="0">
                <a:solidFill>
                  <a:schemeClr val="tx1"/>
                </a:solidFill>
                <a:effectLst/>
                <a:latin typeface="+mn-lt"/>
                <a:ea typeface="+mn-ea"/>
                <a:cs typeface="+mn-cs"/>
              </a:rPr>
              <a:t>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a:t>
            </a:r>
            <a:r>
              <a:rPr lang="en-US" dirty="0"/>
              <a:t>Centers for Disease Control and Prevention, National Center for Injury Prevention and Control. Web-based Injury Statistics Query and Reporting System (WISQARS) [online]. (2021). Available from URL:</a:t>
            </a:r>
          </a:p>
          <a:p>
            <a:r>
              <a:rPr lang="en-US" sz="1200" u="sng" kern="1200" dirty="0">
                <a:solidFill>
                  <a:schemeClr val="tx1"/>
                </a:solidFill>
                <a:effectLst/>
                <a:latin typeface="+mn-lt"/>
                <a:ea typeface="+mn-ea"/>
                <a:cs typeface="+mn-cs"/>
                <a:hlinkClick r:id="rId3"/>
              </a:rPr>
              <a:t>https://www.cdc.gov/injury/wisqars/nvdrs.html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58</a:t>
            </a:fld>
            <a:endParaRPr lang="en-US" dirty="0"/>
          </a:p>
        </p:txBody>
      </p:sp>
    </p:spTree>
    <p:extLst>
      <p:ext uri="{BB962C8B-B14F-4D97-AF65-F5344CB8AC3E}">
        <p14:creationId xmlns:p14="http://schemas.microsoft.com/office/powerpoint/2010/main" val="29449815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bar graph presents the mental health and suicide history of suicide decedents in 36 U.S. states, by gender. When compared to male decedents, a greater percentage of female decedents had been ever treated for a mental health problem. Female decedents also had a higher history of suicidal thoughts and a higher history of suicide attempts.</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a:t>
            </a:r>
            <a:r>
              <a:rPr lang="en-US" dirty="0"/>
              <a:t>Centers for Disease Control and Prevention, National Center for Injury Prevention and Control. Web-based Injury Statistics Query and Reporting System (WISQARS) [online]. (2021). Available from URL: </a:t>
            </a:r>
            <a:r>
              <a:rPr lang="en-US" sz="1200" u="sng" kern="1200" dirty="0">
                <a:solidFill>
                  <a:schemeClr val="tx1"/>
                </a:solidFill>
                <a:effectLst/>
                <a:latin typeface="+mn-lt"/>
                <a:ea typeface="+mn-ea"/>
                <a:cs typeface="+mn-cs"/>
                <a:hlinkClick r:id="rId3"/>
              </a:rPr>
              <a:t>https://www.cdc.gov/injury/wisqars/nvdrs.html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59</a:t>
            </a:fld>
            <a:endParaRPr lang="en-US" dirty="0"/>
          </a:p>
        </p:txBody>
      </p:sp>
    </p:spTree>
    <p:extLst>
      <p:ext uri="{BB962C8B-B14F-4D97-AF65-F5344CB8AC3E}">
        <p14:creationId xmlns:p14="http://schemas.microsoft.com/office/powerpoint/2010/main" val="358338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i="0" dirty="0"/>
              <a:t>Between 2009 and 2018, suicide rates increased among all age groups. In recent years, suicide rates among adults between the ages of 25 and 44 have surpassed the</a:t>
            </a:r>
            <a:r>
              <a:rPr lang="en-US" i="0" baseline="0" dirty="0"/>
              <a:t> suicide rates of older adults (65+). </a:t>
            </a:r>
            <a:endParaRPr lang="en-US" i="0" dirty="0"/>
          </a:p>
          <a:p>
            <a:endParaRPr lang="en-US" dirty="0"/>
          </a:p>
          <a:p>
            <a:r>
              <a:rPr lang="en-US" sz="1200" kern="1200" dirty="0">
                <a:solidFill>
                  <a:schemeClr val="tx1"/>
                </a:solidFill>
                <a:effectLst/>
                <a:latin typeface="+mn-lt"/>
                <a:ea typeface="+mn-ea"/>
                <a:cs typeface="+mn-cs"/>
              </a:rPr>
              <a:t>SOURCE: 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134BD7-5DD2-432A-8F84-0E05342D6162}" type="slidenum">
              <a:rPr lang="en-US" smtClean="0"/>
              <a:t>6</a:t>
            </a:fld>
            <a:endParaRPr lang="en-US" dirty="0"/>
          </a:p>
        </p:txBody>
      </p:sp>
    </p:spTree>
    <p:extLst>
      <p:ext uri="{BB962C8B-B14F-4D97-AF65-F5344CB8AC3E}">
        <p14:creationId xmlns:p14="http://schemas.microsoft.com/office/powerpoint/2010/main" val="35362749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bar graph presents substance abuse and dependence among suicide decedents in 36 U.S. states by gender. When compared to female decedents, a greater percentage of male decedents were identified as having current alcohol dependence. A slightly lower percentage of male decedents were identified as having a current other substance abuse problem, when compared to female decedents.</a:t>
            </a:r>
          </a:p>
          <a:p>
            <a:r>
              <a:rPr lang="en-US" sz="1200" kern="1200" dirty="0">
                <a:solidFill>
                  <a:schemeClr val="tx1"/>
                </a:solidFill>
                <a:effectLst/>
                <a:latin typeface="+mn-lt"/>
                <a:ea typeface="+mn-ea"/>
                <a:cs typeface="+mn-cs"/>
              </a:rPr>
              <a:t>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a:t>
            </a:r>
            <a:r>
              <a:rPr lang="en-US" dirty="0"/>
              <a:t>Centers for Disease Control and Prevention, National Center for Injury Prevention and Control. Web-based Injury Statistics Query and Reporting System (WISQARS) [online]. (2021). Available from URL: </a:t>
            </a:r>
            <a:r>
              <a:rPr lang="en-US" sz="1200" u="sng" kern="1200" dirty="0">
                <a:solidFill>
                  <a:schemeClr val="tx1"/>
                </a:solidFill>
                <a:effectLst/>
                <a:latin typeface="+mn-lt"/>
                <a:ea typeface="+mn-ea"/>
                <a:cs typeface="+mn-cs"/>
                <a:hlinkClick r:id="rId3"/>
              </a:rPr>
              <a:t>https://www.cdc.gov/injury/wisqars/nvdrs.html</a:t>
            </a:r>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60</a:t>
            </a:fld>
            <a:endParaRPr lang="en-US" dirty="0"/>
          </a:p>
        </p:txBody>
      </p:sp>
    </p:spTree>
    <p:extLst>
      <p:ext uri="{BB962C8B-B14F-4D97-AF65-F5344CB8AC3E}">
        <p14:creationId xmlns:p14="http://schemas.microsoft.com/office/powerpoint/2010/main" val="6455104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Past-year suicide-related thoughts and behaviors are much more common among those with a past-year major depressive episode. Making a suicide plan is much more common among those with a past-year major depressive episode.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61</a:t>
            </a:fld>
            <a:endParaRPr lang="en-US" dirty="0"/>
          </a:p>
        </p:txBody>
      </p:sp>
    </p:spTree>
    <p:extLst>
      <p:ext uri="{BB962C8B-B14F-4D97-AF65-F5344CB8AC3E}">
        <p14:creationId xmlns:p14="http://schemas.microsoft.com/office/powerpoint/2010/main" val="42185259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Individuals with a past-year substance use disorder are over four times more likely to have serious thoughts of suicide in the past year than those who do not. They are almost six times more likely to have made a suicide plan or attempted suicide in the past year.</a:t>
            </a:r>
          </a:p>
          <a:p>
            <a:r>
              <a:rPr lang="en-US" sz="1200" kern="1200" dirty="0">
                <a:solidFill>
                  <a:schemeClr val="tx1"/>
                </a:solidFill>
                <a:effectLst/>
                <a:latin typeface="+mn-lt"/>
                <a:ea typeface="+mn-ea"/>
                <a:cs typeface="+mn-cs"/>
              </a:rPr>
              <a:t>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62</a:t>
            </a:fld>
            <a:endParaRPr lang="en-US" dirty="0"/>
          </a:p>
        </p:txBody>
      </p:sp>
    </p:spTree>
    <p:extLst>
      <p:ext uri="{BB962C8B-B14F-4D97-AF65-F5344CB8AC3E}">
        <p14:creationId xmlns:p14="http://schemas.microsoft.com/office/powerpoint/2010/main" val="14455604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Individuals who report past-year serious psychological distress may be at substantially elevated risk for suicide-related thoughts and behaviors.</a:t>
            </a:r>
          </a:p>
          <a:p>
            <a:r>
              <a:rPr lang="en-US" sz="1200" kern="1200" dirty="0">
                <a:solidFill>
                  <a:schemeClr val="tx1"/>
                </a:solidFill>
                <a:effectLst/>
                <a:latin typeface="+mn-lt"/>
                <a:ea typeface="+mn-ea"/>
                <a:cs typeface="+mn-cs"/>
              </a:rPr>
              <a:t> </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SOURCE: 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8568885-5011-43E9-9544-25F563965938}" type="slidenum">
              <a:rPr lang="en-US" smtClean="0"/>
              <a:t>63</a:t>
            </a:fld>
            <a:endParaRPr lang="en-US" dirty="0"/>
          </a:p>
        </p:txBody>
      </p:sp>
    </p:spTree>
    <p:extLst>
      <p:ext uri="{BB962C8B-B14F-4D97-AF65-F5344CB8AC3E}">
        <p14:creationId xmlns:p14="http://schemas.microsoft.com/office/powerpoint/2010/main" val="1759366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2019, suicide was the second leading cause of death for youth and young adults (ages 10-34).</a:t>
            </a:r>
          </a:p>
          <a:p>
            <a:endParaRPr lang="en-US" dirty="0"/>
          </a:p>
          <a:p>
            <a:r>
              <a:rPr lang="en-US" sz="1200" kern="1200" dirty="0">
                <a:solidFill>
                  <a:schemeClr val="tx1"/>
                </a:solidFill>
                <a:effectLst/>
                <a:latin typeface="+mn-lt"/>
                <a:ea typeface="+mn-ea"/>
                <a:cs typeface="+mn-cs"/>
              </a:rPr>
              <a:t>SOURCE: </a:t>
            </a:r>
            <a:r>
              <a:rPr lang="en-US" dirty="0"/>
              <a:t> Centers for Disease Control and Prevention, National Center for Injury Prevention and Control. Web-based Injury Statistics Query and Reporting System (WISQARS) [online]. (May 2021). Retrieved from </a:t>
            </a:r>
            <a:r>
              <a:rPr lang="en-US" dirty="0">
                <a:hlinkClick r:id="rId3"/>
              </a:rPr>
              <a:t>www.cdc.gov/injury/wisqars</a:t>
            </a:r>
            <a:endParaRPr lang="en-US" dirty="0"/>
          </a:p>
        </p:txBody>
      </p:sp>
      <p:sp>
        <p:nvSpPr>
          <p:cNvPr id="4" name="Slide Number Placeholder 3"/>
          <p:cNvSpPr>
            <a:spLocks noGrp="1"/>
          </p:cNvSpPr>
          <p:nvPr>
            <p:ph type="sldNum" sz="quarter" idx="5"/>
          </p:nvPr>
        </p:nvSpPr>
        <p:spPr/>
        <p:txBody>
          <a:bodyPr/>
          <a:lstStyle/>
          <a:p>
            <a:fld id="{68568885-5011-43E9-9544-25F563965938}" type="slidenum">
              <a:rPr lang="en-US" smtClean="0"/>
              <a:t>7</a:t>
            </a:fld>
            <a:endParaRPr lang="en-US" dirty="0"/>
          </a:p>
        </p:txBody>
      </p:sp>
    </p:spTree>
    <p:extLst>
      <p:ext uri="{BB962C8B-B14F-4D97-AF65-F5344CB8AC3E}">
        <p14:creationId xmlns:p14="http://schemas.microsoft.com/office/powerpoint/2010/main" val="2806650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82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Of this population, many more have serious thoughts about suicide, but many less actually make any suicide plans. Fewer report suicide attempts and fewer die by suicide.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SOURCES: </a:t>
            </a:r>
            <a:r>
              <a:rPr lang="en-US" sz="1200" b="0" i="0" u="none" strike="noStrike" kern="1200" baseline="0" dirty="0">
                <a:solidFill>
                  <a:schemeClr val="tx1"/>
                </a:solidFill>
                <a:latin typeface="+mn-lt"/>
                <a:ea typeface="+mn-ea"/>
                <a:cs typeface="+mn-cs"/>
              </a:rPr>
              <a:t>Center for Behavioral Health Statistics and Quality. (2020). </a:t>
            </a:r>
            <a:r>
              <a:rPr lang="en-US" sz="1200" b="0" i="1" u="none" strike="noStrike" kern="1200" baseline="0" dirty="0">
                <a:solidFill>
                  <a:schemeClr val="tx1"/>
                </a:solidFill>
                <a:latin typeface="+mn-lt"/>
                <a:ea typeface="+mn-ea"/>
                <a:cs typeface="+mn-cs"/>
              </a:rPr>
              <a:t>2019 National Survey on Drug Use and Health: Detailed Tables</a:t>
            </a:r>
            <a:r>
              <a:rPr lang="en-US" sz="1200" b="0" i="0" u="none" strike="noStrike" kern="1200" baseline="0" dirty="0">
                <a:solidFill>
                  <a:schemeClr val="tx1"/>
                </a:solidFill>
                <a:latin typeface="+mn-lt"/>
                <a:ea typeface="+mn-ea"/>
                <a:cs typeface="+mn-cs"/>
              </a:rPr>
              <a:t>. Substance Abuse and Mental Health Services Administration, Rockville, MD.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Centers for Disease Control and Prevention, National Center for Health Statistics.  (2021). 1999-2019 Wide Ranging Online Data for Epidemiological Research (WONDER), Multiple Cause of Death files [Data file]. Retrieved from </a:t>
            </a:r>
            <a:r>
              <a:rPr lang="en-US" sz="1200" u="sng" kern="1200" dirty="0">
                <a:solidFill>
                  <a:schemeClr val="tx1"/>
                </a:solidFill>
                <a:effectLst/>
                <a:latin typeface="+mn-lt"/>
                <a:ea typeface="+mn-ea"/>
                <a:cs typeface="+mn-cs"/>
                <a:hlinkClick r:id="rId3"/>
              </a:rPr>
              <a:t>http://wonder.cdc.gov/ucd-icd10.html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8568885-5011-43E9-9544-25F563965938}" type="slidenum">
              <a:rPr lang="en-US" smtClean="0"/>
              <a:t>9</a:t>
            </a:fld>
            <a:endParaRPr lang="en-US" dirty="0"/>
          </a:p>
        </p:txBody>
      </p:sp>
    </p:spTree>
    <p:extLst>
      <p:ext uri="{BB962C8B-B14F-4D97-AF65-F5344CB8AC3E}">
        <p14:creationId xmlns:p14="http://schemas.microsoft.com/office/powerpoint/2010/main" val="1975505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Full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25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2"/>
            <a:ext cx="9144000" cy="1183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latin typeface="Arial" charset="0"/>
            </a:endParaRPr>
          </a:p>
        </p:txBody>
      </p:sp>
      <p:sp>
        <p:nvSpPr>
          <p:cNvPr id="3" name="Freeform 2"/>
          <p:cNvSpPr/>
          <p:nvPr userDrawn="1"/>
        </p:nvSpPr>
        <p:spPr>
          <a:xfrm>
            <a:off x="6925458" y="95794"/>
            <a:ext cx="2218543" cy="290849"/>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p>
        </p:txBody>
      </p:sp>
      <p:sp>
        <p:nvSpPr>
          <p:cNvPr id="5" name="Text Placeholder 5"/>
          <p:cNvSpPr txBox="1">
            <a:spLocks/>
          </p:cNvSpPr>
          <p:nvPr userDrawn="1"/>
        </p:nvSpPr>
        <p:spPr>
          <a:xfrm>
            <a:off x="7176637" y="70603"/>
            <a:ext cx="2019828"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4" dirty="0">
                <a:latin typeface="Calibri" charset="0"/>
                <a:ea typeface="Calibri" charset="0"/>
                <a:cs typeface="Calibri" charset="0"/>
              </a:rPr>
              <a:t>SPRC</a:t>
            </a:r>
            <a:r>
              <a:rPr lang="en-US" sz="694" b="0" dirty="0">
                <a:latin typeface="Calibri Light" charset="0"/>
                <a:ea typeface="Calibri Light" charset="0"/>
                <a:cs typeface="Calibri Light" charset="0"/>
              </a:rPr>
              <a:t>  |  Suicide Prevention Resource Center</a:t>
            </a:r>
            <a:br>
              <a:rPr lang="en-US" sz="694" b="0" dirty="0">
                <a:latin typeface="Calibri Light" charset="0"/>
                <a:ea typeface="Calibri Light" charset="0"/>
                <a:cs typeface="Calibri Light" charset="0"/>
              </a:rPr>
            </a:br>
            <a:endParaRPr lang="en-US" sz="694" b="0" dirty="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38" y="6406711"/>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dirty="0"/>
          </a:p>
        </p:txBody>
      </p:sp>
      <p:sp>
        <p:nvSpPr>
          <p:cNvPr id="11" name="Content Placeholder 10"/>
          <p:cNvSpPr>
            <a:spLocks noGrp="1"/>
          </p:cNvSpPr>
          <p:nvPr>
            <p:ph sz="quarter" idx="10"/>
          </p:nvPr>
        </p:nvSpPr>
        <p:spPr>
          <a:xfrm>
            <a:off x="374650" y="1484922"/>
            <a:ext cx="8540750" cy="4735961"/>
          </a:xfrm>
        </p:spPr>
        <p:txBody>
          <a:bodyPr>
            <a:noAutofit/>
          </a:bodyPr>
          <a:lstStyle>
            <a:lvl1pPr marL="0" indent="0">
              <a:buNone/>
              <a:defRPr sz="1400">
                <a:solidFill>
                  <a:schemeClr val="tx1"/>
                </a:solidFill>
                <a:latin typeface="Calibri" charset="0"/>
                <a:ea typeface="Calibri" charset="0"/>
                <a:cs typeface="Calibri" charset="0"/>
              </a:defRPr>
            </a:lvl1pPr>
            <a:lvl2pPr marL="450393" indent="0">
              <a:buFontTx/>
              <a:buNone/>
              <a:defRPr sz="1400">
                <a:solidFill>
                  <a:schemeClr val="tx1"/>
                </a:solidFill>
                <a:latin typeface="Calibri" charset="0"/>
                <a:ea typeface="Calibri" charset="0"/>
                <a:cs typeface="Calibri" charset="0"/>
              </a:defRPr>
            </a:lvl2pPr>
            <a:lvl3pPr marL="678739" indent="0">
              <a:buFontTx/>
              <a:buNone/>
              <a:defRPr sz="1400">
                <a:solidFill>
                  <a:schemeClr val="tx1"/>
                </a:solidFill>
                <a:latin typeface="Calibri" charset="0"/>
                <a:ea typeface="Calibri" charset="0"/>
                <a:cs typeface="Calibri" charset="0"/>
              </a:defRPr>
            </a:lvl3pPr>
            <a:lvl4pPr marL="907085" indent="0">
              <a:buFontTx/>
              <a:buNone/>
              <a:defRPr sz="1400">
                <a:solidFill>
                  <a:schemeClr val="tx1"/>
                </a:solidFill>
                <a:latin typeface="Calibri" charset="0"/>
                <a:ea typeface="Calibri" charset="0"/>
                <a:cs typeface="Calibri" charset="0"/>
              </a:defRPr>
            </a:lvl4pPr>
            <a:lvl5pPr marL="1017321" indent="0">
              <a:buFontTx/>
              <a:buNone/>
              <a:defRPr sz="1400">
                <a:solidFill>
                  <a:schemeClr val="tx1"/>
                </a:solidFill>
                <a:latin typeface="Calibri" charset="0"/>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374650" y="312161"/>
            <a:ext cx="6366119" cy="780369"/>
          </a:xfrm>
        </p:spPr>
        <p:txBody>
          <a:bodyPr wrap="none" anchor="t" anchorCtr="0">
            <a:noAutofit/>
          </a:bodyPr>
          <a:lstStyle>
            <a:lvl1pPr>
              <a:defRPr sz="24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5538599" y="6370866"/>
            <a:ext cx="3086100" cy="290129"/>
          </a:xfrm>
        </p:spPr>
        <p:txBody>
          <a:bodyPr/>
          <a:lstStyle>
            <a:lvl1pPr algn="r">
              <a:defRPr/>
            </a:lvl1pPr>
          </a:lstStyle>
          <a:p>
            <a:r>
              <a:rPr lang="en-US" dirty="0"/>
              <a:t>[Placeholder for Title of Your Presentation]</a:t>
            </a:r>
          </a:p>
        </p:txBody>
      </p:sp>
    </p:spTree>
    <p:extLst>
      <p:ext uri="{BB962C8B-B14F-4D97-AF65-F5344CB8AC3E}">
        <p14:creationId xmlns:p14="http://schemas.microsoft.com/office/powerpoint/2010/main" val="91072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hoto-quote option">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2"/>
            <a:ext cx="9144000" cy="1183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latin typeface="Arial" charset="0"/>
            </a:endParaRPr>
          </a:p>
        </p:txBody>
      </p:sp>
      <p:sp>
        <p:nvSpPr>
          <p:cNvPr id="3" name="Freeform 2"/>
          <p:cNvSpPr/>
          <p:nvPr userDrawn="1"/>
        </p:nvSpPr>
        <p:spPr>
          <a:xfrm>
            <a:off x="6925458" y="95794"/>
            <a:ext cx="2218543" cy="290849"/>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p>
        </p:txBody>
      </p:sp>
      <p:sp>
        <p:nvSpPr>
          <p:cNvPr id="5" name="Text Placeholder 5"/>
          <p:cNvSpPr txBox="1">
            <a:spLocks/>
          </p:cNvSpPr>
          <p:nvPr userDrawn="1"/>
        </p:nvSpPr>
        <p:spPr>
          <a:xfrm>
            <a:off x="7176637" y="70603"/>
            <a:ext cx="2019828"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4" dirty="0">
                <a:latin typeface="Calibri" charset="0"/>
                <a:ea typeface="Calibri" charset="0"/>
                <a:cs typeface="Calibri" charset="0"/>
              </a:rPr>
              <a:t>SPRC</a:t>
            </a:r>
            <a:r>
              <a:rPr lang="en-US" sz="694" b="0" dirty="0">
                <a:latin typeface="Calibri Light" charset="0"/>
                <a:ea typeface="Calibri Light" charset="0"/>
                <a:cs typeface="Calibri Light" charset="0"/>
              </a:rPr>
              <a:t>  |  Suicide Prevention Resource Center</a:t>
            </a:r>
            <a:br>
              <a:rPr lang="en-US" sz="694" b="0" dirty="0">
                <a:latin typeface="Calibri Light" charset="0"/>
                <a:ea typeface="Calibri Light" charset="0"/>
                <a:cs typeface="Calibri Light" charset="0"/>
              </a:rPr>
            </a:br>
            <a:endParaRPr lang="en-US" sz="694" b="0" dirty="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38" y="6406711"/>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dirty="0"/>
          </a:p>
        </p:txBody>
      </p:sp>
      <p:sp>
        <p:nvSpPr>
          <p:cNvPr id="11" name="Content Placeholder 10"/>
          <p:cNvSpPr>
            <a:spLocks noGrp="1"/>
          </p:cNvSpPr>
          <p:nvPr>
            <p:ph sz="quarter" idx="10"/>
          </p:nvPr>
        </p:nvSpPr>
        <p:spPr>
          <a:xfrm>
            <a:off x="374649" y="1814383"/>
            <a:ext cx="4661894" cy="4406500"/>
          </a:xfrm>
        </p:spPr>
        <p:txBody>
          <a:bodyPr>
            <a:noAutofit/>
          </a:bodyPr>
          <a:lstStyle>
            <a:lvl1pPr>
              <a:defRPr sz="1400">
                <a:solidFill>
                  <a:schemeClr val="tx1"/>
                </a:solidFill>
                <a:latin typeface="Calibri" charset="0"/>
                <a:ea typeface="Calibri" charset="0"/>
                <a:cs typeface="Calibri" charset="0"/>
              </a:defRPr>
            </a:lvl1pPr>
            <a:lvl2pPr>
              <a:defRPr sz="1400">
                <a:solidFill>
                  <a:schemeClr val="tx1"/>
                </a:solidFill>
                <a:latin typeface="Calibri" charset="0"/>
                <a:ea typeface="Calibri" charset="0"/>
                <a:cs typeface="Calibri" charset="0"/>
              </a:defRPr>
            </a:lvl2pPr>
            <a:lvl3pPr>
              <a:defRPr sz="1400">
                <a:solidFill>
                  <a:schemeClr val="tx1"/>
                </a:solidFill>
                <a:latin typeface="Calibri" charset="0"/>
                <a:ea typeface="Calibri" charset="0"/>
                <a:cs typeface="Calibri" charset="0"/>
              </a:defRPr>
            </a:lvl3pPr>
            <a:lvl4pPr>
              <a:defRPr sz="1400">
                <a:solidFill>
                  <a:schemeClr val="tx1"/>
                </a:solidFill>
                <a:latin typeface="Calibri" charset="0"/>
                <a:ea typeface="Calibri" charset="0"/>
                <a:cs typeface="Calibri" charset="0"/>
              </a:defRPr>
            </a:lvl4pPr>
            <a:lvl5pPr>
              <a:defRPr sz="1400">
                <a:solidFill>
                  <a:schemeClr val="tx1"/>
                </a:solidFill>
                <a:latin typeface="Calibri" charset="0"/>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a:xfrm>
            <a:off x="374650" y="312161"/>
            <a:ext cx="6366119" cy="780369"/>
          </a:xfrm>
        </p:spPr>
        <p:txBody>
          <a:bodyPr wrap="none" anchor="t" anchorCtr="0">
            <a:noAutofit/>
          </a:bodyPr>
          <a:lstStyle>
            <a:lvl1pPr>
              <a:defRPr sz="2400" b="1">
                <a:solidFill>
                  <a:schemeClr val="tx1"/>
                </a:solidFill>
              </a:defRPr>
            </a:lvl1pPr>
          </a:lstStyle>
          <a:p>
            <a:r>
              <a:rPr lang="en-US"/>
              <a:t>Click to edit Master title style</a:t>
            </a:r>
          </a:p>
        </p:txBody>
      </p:sp>
      <p:sp>
        <p:nvSpPr>
          <p:cNvPr id="2" name="Footer Placeholder 1"/>
          <p:cNvSpPr>
            <a:spLocks noGrp="1"/>
          </p:cNvSpPr>
          <p:nvPr>
            <p:ph type="ftr" sz="quarter" idx="11"/>
          </p:nvPr>
        </p:nvSpPr>
        <p:spPr>
          <a:xfrm>
            <a:off x="5575217" y="6370866"/>
            <a:ext cx="3050303" cy="290129"/>
          </a:xfrm>
        </p:spPr>
        <p:txBody>
          <a:bodyPr/>
          <a:lstStyle>
            <a:lvl1pPr algn="r">
              <a:defRPr/>
            </a:lvl1pPr>
          </a:lstStyle>
          <a:p>
            <a:r>
              <a:rPr lang="en-US" dirty="0"/>
              <a:t>[Placeholder for Title of Your Presentation]</a:t>
            </a:r>
          </a:p>
        </p:txBody>
      </p:sp>
    </p:spTree>
    <p:extLst>
      <p:ext uri="{BB962C8B-B14F-4D97-AF65-F5344CB8AC3E}">
        <p14:creationId xmlns:p14="http://schemas.microsoft.com/office/powerpoint/2010/main" val="256917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2"/>
            <a:ext cx="9144000" cy="1183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latin typeface="Arial" charset="0"/>
            </a:endParaRPr>
          </a:p>
        </p:txBody>
      </p:sp>
      <p:sp>
        <p:nvSpPr>
          <p:cNvPr id="3" name="Freeform 2"/>
          <p:cNvSpPr/>
          <p:nvPr userDrawn="1"/>
        </p:nvSpPr>
        <p:spPr>
          <a:xfrm>
            <a:off x="6925458" y="95794"/>
            <a:ext cx="2218543" cy="290849"/>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p>
        </p:txBody>
      </p:sp>
      <p:sp>
        <p:nvSpPr>
          <p:cNvPr id="5" name="Text Placeholder 5"/>
          <p:cNvSpPr txBox="1">
            <a:spLocks/>
          </p:cNvSpPr>
          <p:nvPr userDrawn="1"/>
        </p:nvSpPr>
        <p:spPr>
          <a:xfrm>
            <a:off x="7176637" y="70603"/>
            <a:ext cx="2019828"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4" dirty="0">
                <a:latin typeface="Calibri" charset="0"/>
                <a:ea typeface="Calibri" charset="0"/>
                <a:cs typeface="Calibri" charset="0"/>
              </a:rPr>
              <a:t>SPRC</a:t>
            </a:r>
            <a:r>
              <a:rPr lang="en-US" sz="694" b="0" dirty="0">
                <a:latin typeface="Calibri Light" charset="0"/>
                <a:ea typeface="Calibri Light" charset="0"/>
                <a:cs typeface="Calibri Light" charset="0"/>
              </a:rPr>
              <a:t>  |  Suicide Prevention Resource Center</a:t>
            </a:r>
            <a:br>
              <a:rPr lang="en-US" sz="694" b="0" dirty="0">
                <a:latin typeface="Calibri Light" charset="0"/>
                <a:ea typeface="Calibri Light" charset="0"/>
                <a:cs typeface="Calibri Light" charset="0"/>
              </a:rPr>
            </a:br>
            <a:endParaRPr lang="en-US" sz="694" b="0" dirty="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8452338" y="6406711"/>
            <a:ext cx="462535"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dirty="0"/>
          </a:p>
        </p:txBody>
      </p:sp>
      <p:sp>
        <p:nvSpPr>
          <p:cNvPr id="11" name="Content Placeholder 10"/>
          <p:cNvSpPr>
            <a:spLocks noGrp="1"/>
          </p:cNvSpPr>
          <p:nvPr>
            <p:ph sz="quarter" idx="10"/>
          </p:nvPr>
        </p:nvSpPr>
        <p:spPr>
          <a:xfrm>
            <a:off x="374651" y="2536171"/>
            <a:ext cx="3752965" cy="3684711"/>
          </a:xfrm>
        </p:spPr>
        <p:txBody>
          <a:bodyPr numCol="1">
            <a:noAutofit/>
          </a:bodyPr>
          <a:lstStyle>
            <a:lvl1pPr marL="285750" indent="-285750">
              <a:buClr>
                <a:schemeClr val="accent1"/>
              </a:buClr>
              <a:buFont typeface="Arial" charset="0"/>
              <a:buChar char="•"/>
              <a:defRPr sz="1400">
                <a:solidFill>
                  <a:schemeClr val="tx1"/>
                </a:solidFill>
                <a:latin typeface="Calibri" charset="0"/>
                <a:ea typeface="Calibri" charset="0"/>
                <a:cs typeface="Calibri" charset="0"/>
              </a:defRPr>
            </a:lvl1pPr>
            <a:lvl2pPr>
              <a:defRPr sz="1400">
                <a:solidFill>
                  <a:schemeClr val="tx1"/>
                </a:solidFill>
                <a:latin typeface="Calibri" charset="0"/>
                <a:ea typeface="Calibri" charset="0"/>
                <a:cs typeface="Calibri" charset="0"/>
              </a:defRPr>
            </a:lvl2pPr>
            <a:lvl3pPr>
              <a:defRPr sz="1400">
                <a:solidFill>
                  <a:schemeClr val="tx1"/>
                </a:solidFill>
                <a:latin typeface="Calibri" charset="0"/>
                <a:ea typeface="Calibri" charset="0"/>
                <a:cs typeface="Calibri" charset="0"/>
              </a:defRPr>
            </a:lvl3pPr>
            <a:lvl4pPr>
              <a:defRPr sz="1400">
                <a:solidFill>
                  <a:schemeClr val="tx1"/>
                </a:solidFill>
                <a:latin typeface="Calibri" charset="0"/>
                <a:ea typeface="Calibri" charset="0"/>
                <a:cs typeface="Calibri" charset="0"/>
              </a:defRPr>
            </a:lvl4pPr>
            <a:lvl5pPr>
              <a:defRPr sz="1400">
                <a:solidFill>
                  <a:schemeClr val="tx1"/>
                </a:solidFill>
                <a:latin typeface="Calibri" charset="0"/>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hasCustomPrompt="1"/>
          </p:nvPr>
        </p:nvSpPr>
        <p:spPr>
          <a:xfrm>
            <a:off x="374650" y="312160"/>
            <a:ext cx="6366119" cy="1150819"/>
          </a:xfrm>
        </p:spPr>
        <p:txBody>
          <a:bodyPr wrap="none" anchor="t" anchorCtr="0">
            <a:noAutofit/>
          </a:bodyPr>
          <a:lstStyle>
            <a:lvl1pPr>
              <a:defRPr sz="2400" b="1" baseline="0">
                <a:solidFill>
                  <a:schemeClr val="tx1"/>
                </a:solidFill>
              </a:defRPr>
            </a:lvl1pPr>
          </a:lstStyle>
          <a:p>
            <a:r>
              <a:rPr lang="en-US"/>
              <a:t>Two column with key word or sentence</a:t>
            </a:r>
            <a:br>
              <a:rPr lang="en-US"/>
            </a:br>
            <a:r>
              <a:rPr lang="en-US"/>
              <a:t>emphasis in green</a:t>
            </a:r>
          </a:p>
        </p:txBody>
      </p:sp>
      <p:cxnSp>
        <p:nvCxnSpPr>
          <p:cNvPr id="13" name="Straight Connector 12"/>
          <p:cNvCxnSpPr/>
          <p:nvPr userDrawn="1"/>
        </p:nvCxnSpPr>
        <p:spPr>
          <a:xfrm>
            <a:off x="457201" y="1937052"/>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userDrawn="1"/>
        </p:nvCxnSpPr>
        <p:spPr>
          <a:xfrm>
            <a:off x="4789966" y="1937052"/>
            <a:ext cx="3670415" cy="0"/>
          </a:xfrm>
          <a:prstGeom prst="line">
            <a:avLst/>
          </a:prstGeom>
          <a:ln w="38100">
            <a:solidFill>
              <a:schemeClr val="accent3"/>
            </a:solidFill>
          </a:ln>
        </p:spPr>
        <p:style>
          <a:lnRef idx="1">
            <a:schemeClr val="dk1"/>
          </a:lnRef>
          <a:fillRef idx="0">
            <a:schemeClr val="dk1"/>
          </a:fillRef>
          <a:effectRef idx="0">
            <a:schemeClr val="dk1"/>
          </a:effectRef>
          <a:fontRef idx="minor">
            <a:schemeClr val="tx1"/>
          </a:fontRef>
        </p:style>
      </p:cxnSp>
      <p:sp>
        <p:nvSpPr>
          <p:cNvPr id="8" name="Content Placeholder 7"/>
          <p:cNvSpPr>
            <a:spLocks noGrp="1"/>
          </p:cNvSpPr>
          <p:nvPr>
            <p:ph sz="quarter" idx="11"/>
          </p:nvPr>
        </p:nvSpPr>
        <p:spPr>
          <a:xfrm>
            <a:off x="4797426" y="2536171"/>
            <a:ext cx="3662955" cy="3591580"/>
          </a:xfrm>
        </p:spPr>
        <p:txBody>
          <a:bodyPr/>
          <a:lstStyle>
            <a:lvl1pPr marL="285750" indent="-285750">
              <a:buFont typeface="Arial" charset="0"/>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6"/>
          <p:cNvSpPr>
            <a:spLocks noGrp="1"/>
          </p:cNvSpPr>
          <p:nvPr>
            <p:ph type="body" sz="quarter" idx="12"/>
          </p:nvPr>
        </p:nvSpPr>
        <p:spPr>
          <a:xfrm>
            <a:off x="374649" y="2013547"/>
            <a:ext cx="3752850" cy="512543"/>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18" name="Text Placeholder 16"/>
          <p:cNvSpPr>
            <a:spLocks noGrp="1"/>
          </p:cNvSpPr>
          <p:nvPr>
            <p:ph type="body" sz="quarter" idx="13"/>
          </p:nvPr>
        </p:nvSpPr>
        <p:spPr>
          <a:xfrm>
            <a:off x="4797426" y="2020826"/>
            <a:ext cx="3662955" cy="512543"/>
          </a:xfrm>
        </p:spPr>
        <p:txBody>
          <a:bodyPr/>
          <a:lstStyle>
            <a:lvl1pPr marL="0" indent="0">
              <a:buNone/>
              <a:defRPr sz="2000" b="1">
                <a:solidFill>
                  <a:schemeClr val="tx2"/>
                </a:solidFill>
                <a:latin typeface="Arial" charset="0"/>
                <a:ea typeface="Arial" charset="0"/>
                <a:cs typeface="Arial" charset="0"/>
              </a:defRPr>
            </a:lvl1pPr>
          </a:lstStyle>
          <a:p>
            <a:pPr lvl="0"/>
            <a:r>
              <a:rPr lang="en-US"/>
              <a:t>Edit Master text styles</a:t>
            </a:r>
          </a:p>
        </p:txBody>
      </p:sp>
      <p:sp>
        <p:nvSpPr>
          <p:cNvPr id="9" name="Footer Placeholder 8"/>
          <p:cNvSpPr>
            <a:spLocks noGrp="1"/>
          </p:cNvSpPr>
          <p:nvPr>
            <p:ph type="ftr" sz="quarter" idx="14"/>
          </p:nvPr>
        </p:nvSpPr>
        <p:spPr>
          <a:xfrm>
            <a:off x="5568288" y="6370866"/>
            <a:ext cx="3050303" cy="290129"/>
          </a:xfrm>
        </p:spPr>
        <p:txBody>
          <a:bodyPr/>
          <a:lstStyle>
            <a:lvl1pPr algn="r">
              <a:defRPr/>
            </a:lvl1pPr>
          </a:lstStyle>
          <a:p>
            <a:r>
              <a:rPr lang="en-US" dirty="0"/>
              <a:t>[Placeholder for Title of Your Presentation]</a:t>
            </a:r>
          </a:p>
        </p:txBody>
      </p:sp>
    </p:spTree>
    <p:extLst>
      <p:ext uri="{BB962C8B-B14F-4D97-AF65-F5344CB8AC3E}">
        <p14:creationId xmlns:p14="http://schemas.microsoft.com/office/powerpoint/2010/main" val="123099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ver - Full Re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2"/>
            <a:ext cx="9144000" cy="1183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latin typeface="Arial" charset="0"/>
            </a:endParaRPr>
          </a:p>
        </p:txBody>
      </p:sp>
      <p:sp>
        <p:nvSpPr>
          <p:cNvPr id="3" name="Freeform 2"/>
          <p:cNvSpPr/>
          <p:nvPr userDrawn="1"/>
        </p:nvSpPr>
        <p:spPr>
          <a:xfrm>
            <a:off x="6925458" y="95794"/>
            <a:ext cx="2218543" cy="290849"/>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p>
        </p:txBody>
      </p:sp>
      <p:sp>
        <p:nvSpPr>
          <p:cNvPr id="5" name="Text Placeholder 5"/>
          <p:cNvSpPr txBox="1">
            <a:spLocks/>
          </p:cNvSpPr>
          <p:nvPr userDrawn="1"/>
        </p:nvSpPr>
        <p:spPr>
          <a:xfrm>
            <a:off x="7176637" y="70603"/>
            <a:ext cx="2019828"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694" dirty="0">
                <a:latin typeface="Calibri" charset="0"/>
                <a:ea typeface="Calibri" charset="0"/>
                <a:cs typeface="Calibri" charset="0"/>
              </a:rPr>
              <a:t>SPRC</a:t>
            </a:r>
            <a:r>
              <a:rPr lang="en-US" sz="694" b="0" dirty="0">
                <a:latin typeface="Calibri Light" charset="0"/>
                <a:ea typeface="Calibri Light" charset="0"/>
                <a:cs typeface="Calibri Light" charset="0"/>
              </a:rPr>
              <a:t>  |  Suicide Prevention Resource Center</a:t>
            </a:r>
            <a:br>
              <a:rPr lang="en-US" sz="694" b="0" dirty="0">
                <a:latin typeface="Calibri Light" charset="0"/>
                <a:ea typeface="Calibri Light" charset="0"/>
                <a:cs typeface="Calibri Light" charset="0"/>
              </a:rPr>
            </a:br>
            <a:endParaRPr lang="en-US" sz="694" b="0" dirty="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7979295" y="6403779"/>
            <a:ext cx="935578" cy="215444"/>
          </a:xfrm>
          <a:prstGeom prst="rect">
            <a:avLst/>
          </a:prstGeom>
        </p:spPr>
        <p:txBody>
          <a:bodyPr vert="horz" wrap="square" lIns="91440" tIns="45720" rIns="91440" bIns="45720" rtlCol="0" anchor="ctr">
            <a:spAutoFit/>
          </a:bodyPr>
          <a:lstStyle>
            <a:lvl1pPr algn="r">
              <a:defRPr sz="800" b="1" i="0">
                <a:solidFill>
                  <a:schemeClr val="tx1"/>
                </a:solidFill>
                <a:latin typeface="Arial" charset="0"/>
                <a:ea typeface="Arial" charset="0"/>
                <a:cs typeface="Arial" charset="0"/>
              </a:defRPr>
            </a:lvl1pPr>
          </a:lstStyle>
          <a:p>
            <a:fld id="{42782948-4DBE-204D-AB9E-B65E067054AE}" type="slidenum">
              <a:rPr lang="en-US" smtClean="0"/>
              <a:pPr/>
              <a:t>‹#›</a:t>
            </a:fld>
            <a:endParaRPr lang="en-US" dirty="0"/>
          </a:p>
        </p:txBody>
      </p:sp>
    </p:spTree>
    <p:extLst>
      <p:ext uri="{BB962C8B-B14F-4D97-AF65-F5344CB8AC3E}">
        <p14:creationId xmlns:p14="http://schemas.microsoft.com/office/powerpoint/2010/main" val="216751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20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44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hoto-quote o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38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20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2_Cover - Full Re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5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32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 Full Photo">
    <p:spTree>
      <p:nvGrpSpPr>
        <p:cNvPr id="1" name=""/>
        <p:cNvGrpSpPr/>
        <p:nvPr/>
      </p:nvGrpSpPr>
      <p:grpSpPr>
        <a:xfrm>
          <a:off x="0" y="0"/>
          <a:ext cx="0" cy="0"/>
          <a:chOff x="0" y="0"/>
          <a:chExt cx="0" cy="0"/>
        </a:xfrm>
      </p:grpSpPr>
      <p:sp>
        <p:nvSpPr>
          <p:cNvPr id="4" name="Rectangle 3"/>
          <p:cNvSpPr/>
          <p:nvPr userDrawn="1"/>
        </p:nvSpPr>
        <p:spPr>
          <a:xfrm>
            <a:off x="0" y="5941019"/>
            <a:ext cx="9144000" cy="9169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latin typeface="Arial" charset="0"/>
            </a:endParaRPr>
          </a:p>
        </p:txBody>
      </p:sp>
      <p:pic>
        <p:nvPicPr>
          <p:cNvPr id="5" name="Picture 4"/>
          <p:cNvPicPr>
            <a:picLocks noChangeAspect="1"/>
          </p:cNvPicPr>
          <p:nvPr userDrawn="1"/>
        </p:nvPicPr>
        <p:blipFill>
          <a:blip r:embed="rId2"/>
          <a:stretch>
            <a:fillRect/>
          </a:stretch>
        </p:blipFill>
        <p:spPr>
          <a:xfrm>
            <a:off x="7198521" y="6165044"/>
            <a:ext cx="1402811" cy="45869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776" y="343084"/>
            <a:ext cx="3280813" cy="748017"/>
          </a:xfrm>
          <a:prstGeom prst="rect">
            <a:avLst/>
          </a:prstGeom>
        </p:spPr>
      </p:pic>
      <p:sp>
        <p:nvSpPr>
          <p:cNvPr id="7" name="Text Placeholder 5"/>
          <p:cNvSpPr txBox="1">
            <a:spLocks/>
          </p:cNvSpPr>
          <p:nvPr userDrawn="1"/>
        </p:nvSpPr>
        <p:spPr>
          <a:xfrm>
            <a:off x="818243" y="6166095"/>
            <a:ext cx="1584834"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grpSp>
        <p:nvGrpSpPr>
          <p:cNvPr id="9" name="Group 8"/>
          <p:cNvGrpSpPr/>
          <p:nvPr userDrawn="1"/>
        </p:nvGrpSpPr>
        <p:grpSpPr>
          <a:xfrm>
            <a:off x="466086" y="6212939"/>
            <a:ext cx="334085" cy="445563"/>
            <a:chOff x="451788" y="4691237"/>
            <a:chExt cx="334085" cy="334172"/>
          </a:xfrm>
        </p:grpSpPr>
        <p:sp>
          <p:nvSpPr>
            <p:cNvPr id="10" name="Oval 9"/>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chemeClr val="accent2">
                    <a:lumMod val="50000"/>
                  </a:schemeClr>
                </a:solidFill>
                <a:latin typeface="Arial"/>
              </a:endParaRPr>
            </a:p>
          </p:txBody>
        </p:sp>
        <p:sp>
          <p:nvSpPr>
            <p:cNvPr id="11"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dirty="0">
                <a:latin typeface="Arial"/>
                <a:cs typeface="Arial"/>
              </a:endParaRPr>
            </a:p>
          </p:txBody>
        </p:sp>
      </p:grpSp>
      <p:pic>
        <p:nvPicPr>
          <p:cNvPr id="12" name="Picture 11">
            <a:extLst>
              <a:ext uri="{FF2B5EF4-FFF2-40B4-BE49-F238E27FC236}">
                <a16:creationId xmlns:a16="http://schemas.microsoft.com/office/drawing/2014/main" id="{74389A90-1DF5-BC4D-9E4E-5DF9D8E8EBD1}"/>
              </a:ext>
            </a:extLst>
          </p:cNvPr>
          <p:cNvPicPr>
            <a:picLocks noChangeAspect="1"/>
          </p:cNvPicPr>
          <p:nvPr userDrawn="1"/>
        </p:nvPicPr>
        <p:blipFill>
          <a:blip r:embed="rId4"/>
          <a:stretch>
            <a:fillRect/>
          </a:stretch>
        </p:blipFill>
        <p:spPr>
          <a:xfrm>
            <a:off x="5699977" y="6037359"/>
            <a:ext cx="1126437" cy="737052"/>
          </a:xfrm>
          <a:prstGeom prst="rect">
            <a:avLst/>
          </a:prstGeom>
        </p:spPr>
      </p:pic>
    </p:spTree>
    <p:extLst>
      <p:ext uri="{BB962C8B-B14F-4D97-AF65-F5344CB8AC3E}">
        <p14:creationId xmlns:p14="http://schemas.microsoft.com/office/powerpoint/2010/main" val="380806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0" y="5941019"/>
            <a:ext cx="9144000" cy="9169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latin typeface="Arial" charset="0"/>
            </a:endParaRPr>
          </a:p>
        </p:txBody>
      </p:sp>
      <p:sp>
        <p:nvSpPr>
          <p:cNvPr id="3" name="Rectangle 2"/>
          <p:cNvSpPr/>
          <p:nvPr userDrawn="1"/>
        </p:nvSpPr>
        <p:spPr>
          <a:xfrm>
            <a:off x="0" y="3038400"/>
            <a:ext cx="9144000" cy="29027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86" dirty="0">
              <a:latin typeface="Arial" charset="0"/>
            </a:endParaRPr>
          </a:p>
        </p:txBody>
      </p:sp>
      <p:sp>
        <p:nvSpPr>
          <p:cNvPr id="4" name="Text Placeholder 5"/>
          <p:cNvSpPr txBox="1">
            <a:spLocks/>
          </p:cNvSpPr>
          <p:nvPr userDrawn="1"/>
        </p:nvSpPr>
        <p:spPr>
          <a:xfrm>
            <a:off x="818243" y="6166095"/>
            <a:ext cx="1584834"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1800" b="0" dirty="0">
                <a:latin typeface="Calibri Light" charset="0"/>
                <a:ea typeface="Calibri Light" charset="0"/>
                <a:cs typeface="Calibri Light" charset="0"/>
              </a:rPr>
              <a:t>@SPRCTweets</a:t>
            </a:r>
          </a:p>
        </p:txBody>
      </p:sp>
      <p:grpSp>
        <p:nvGrpSpPr>
          <p:cNvPr id="5" name="Group 4"/>
          <p:cNvGrpSpPr/>
          <p:nvPr userDrawn="1"/>
        </p:nvGrpSpPr>
        <p:grpSpPr>
          <a:xfrm>
            <a:off x="466086" y="6212939"/>
            <a:ext cx="334085" cy="445563"/>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751140">
                <a:defRPr/>
              </a:pPr>
              <a:endParaRPr lang="en-US" sz="8500" dirty="0">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lIns="243852" tIns="121926" rIns="243852" bIns="121926"/>
            <a:lstStyle/>
            <a:p>
              <a:endParaRPr lang="en-US" sz="1800" dirty="0">
                <a:latin typeface="Arial"/>
                <a:cs typeface="Arial"/>
              </a:endParaRPr>
            </a:p>
          </p:txBody>
        </p:sp>
      </p:grpSp>
      <p:cxnSp>
        <p:nvCxnSpPr>
          <p:cNvPr id="8" name="Straight Connector 7"/>
          <p:cNvCxnSpPr/>
          <p:nvPr userDrawn="1"/>
        </p:nvCxnSpPr>
        <p:spPr>
          <a:xfrm>
            <a:off x="466085" y="3072363"/>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7198521" y="6165044"/>
            <a:ext cx="1402811" cy="45869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776" y="343084"/>
            <a:ext cx="3280813" cy="748017"/>
          </a:xfrm>
          <a:prstGeom prst="rect">
            <a:avLst/>
          </a:prstGeom>
        </p:spPr>
      </p:pic>
      <p:pic>
        <p:nvPicPr>
          <p:cNvPr id="13" name="Picture 12">
            <a:extLst>
              <a:ext uri="{FF2B5EF4-FFF2-40B4-BE49-F238E27FC236}">
                <a16:creationId xmlns:a16="http://schemas.microsoft.com/office/drawing/2014/main" id="{F404D2E0-0408-724C-AB18-1E1400DC0569}"/>
              </a:ext>
            </a:extLst>
          </p:cNvPr>
          <p:cNvPicPr>
            <a:picLocks noChangeAspect="1"/>
          </p:cNvPicPr>
          <p:nvPr userDrawn="1"/>
        </p:nvPicPr>
        <p:blipFill>
          <a:blip r:embed="rId4"/>
          <a:stretch>
            <a:fillRect/>
          </a:stretch>
        </p:blipFill>
        <p:spPr>
          <a:xfrm>
            <a:off x="5699977" y="6037359"/>
            <a:ext cx="1126437" cy="737052"/>
          </a:xfrm>
          <a:prstGeom prst="rect">
            <a:avLst/>
          </a:prstGeom>
        </p:spPr>
      </p:pic>
    </p:spTree>
    <p:extLst>
      <p:ext uri="{BB962C8B-B14F-4D97-AF65-F5344CB8AC3E}">
        <p14:creationId xmlns:p14="http://schemas.microsoft.com/office/powerpoint/2010/main" val="407724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
            <a:ext cx="9152467" cy="13546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dirty="0">
              <a:latin typeface="Arial" charset="0"/>
            </a:endParaRPr>
          </a:p>
        </p:txBody>
      </p:sp>
      <p:sp>
        <p:nvSpPr>
          <p:cNvPr id="7" name="Freeform 6"/>
          <p:cNvSpPr/>
          <p:nvPr userDrawn="1"/>
        </p:nvSpPr>
        <p:spPr>
          <a:xfrm>
            <a:off x="6194410" y="95792"/>
            <a:ext cx="2958057" cy="290849"/>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dirty="0"/>
          </a:p>
        </p:txBody>
      </p:sp>
      <p:sp>
        <p:nvSpPr>
          <p:cNvPr id="8" name="Text Placeholder 5"/>
          <p:cNvSpPr txBox="1">
            <a:spLocks/>
          </p:cNvSpPr>
          <p:nvPr userDrawn="1"/>
        </p:nvSpPr>
        <p:spPr>
          <a:xfrm>
            <a:off x="6521277" y="70601"/>
            <a:ext cx="2693104"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925" dirty="0">
                <a:latin typeface="Calibri" charset="0"/>
                <a:ea typeface="Calibri" charset="0"/>
                <a:cs typeface="Calibri" charset="0"/>
              </a:rPr>
              <a:t>SPRC</a:t>
            </a:r>
            <a:r>
              <a:rPr lang="en-US" sz="925" b="0" dirty="0">
                <a:latin typeface="Calibri Light" charset="0"/>
                <a:ea typeface="Calibri Light" charset="0"/>
                <a:cs typeface="Calibri Light" charset="0"/>
              </a:rPr>
              <a:t>  |  Suicide Prevention Resource Center</a:t>
            </a:r>
            <a:br>
              <a:rPr lang="en-US" sz="925" b="0" dirty="0">
                <a:latin typeface="Calibri Light" charset="0"/>
                <a:ea typeface="Calibri Light" charset="0"/>
                <a:cs typeface="Calibri Light" charset="0"/>
              </a:rPr>
            </a:br>
            <a:endParaRPr lang="en-US" sz="925" b="0" dirty="0">
              <a:latin typeface="Calibri Light" charset="0"/>
              <a:ea typeface="Calibri Light" charset="0"/>
              <a:cs typeface="Calibri Light" charset="0"/>
            </a:endParaRPr>
          </a:p>
        </p:txBody>
      </p:sp>
      <p:sp>
        <p:nvSpPr>
          <p:cNvPr id="9" name="Footer Placeholder 3"/>
          <p:cNvSpPr txBox="1">
            <a:spLocks/>
          </p:cNvSpPr>
          <p:nvPr userDrawn="1"/>
        </p:nvSpPr>
        <p:spPr>
          <a:xfrm>
            <a:off x="152400" y="6369125"/>
            <a:ext cx="4470400" cy="292608"/>
          </a:xfrm>
          <a:prstGeom prst="rect">
            <a:avLst/>
          </a:prstGeom>
        </p:spPr>
        <p:txBody>
          <a:bodyPr vert="horz" lIns="121920" tIns="60960" rIns="121920" bIns="6096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67" u="sng" dirty="0">
                <a:solidFill>
                  <a:schemeClr val="tx2"/>
                </a:solidFill>
                <a:latin typeface="Calibri" charset="0"/>
                <a:ea typeface="Calibri" charset="0"/>
                <a:cs typeface="Calibri" charset="0"/>
              </a:rPr>
              <a:t>www.sprc.org</a:t>
            </a:r>
            <a:endParaRPr lang="en-US" sz="1067" dirty="0">
              <a:latin typeface="Calibri" charset="0"/>
              <a:ea typeface="Calibri" charset="0"/>
              <a:cs typeface="Calibri" charset="0"/>
            </a:endParaRPr>
          </a:p>
        </p:txBody>
      </p:sp>
    </p:spTree>
    <p:extLst>
      <p:ext uri="{BB962C8B-B14F-4D97-AF65-F5344CB8AC3E}">
        <p14:creationId xmlns:p14="http://schemas.microsoft.com/office/powerpoint/2010/main" val="29924644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04708" rtl="0" eaLnBrk="1" latinLnBrk="0" hangingPunct="1">
        <a:spcBef>
          <a:spcPct val="0"/>
        </a:spcBef>
        <a:buNone/>
        <a:defRPr sz="3200" b="1" i="0" kern="1200">
          <a:solidFill>
            <a:schemeClr val="tx1"/>
          </a:solidFill>
          <a:latin typeface="Arial" charset="0"/>
          <a:ea typeface="+mj-ea"/>
          <a:cs typeface="Arial" charset="0"/>
        </a:defRPr>
      </a:lvl1pPr>
    </p:titleStyle>
    <p:bodyStyle>
      <a:lvl1pPr marL="304454" indent="-304454" algn="l" defTabSz="604708" rtl="0" eaLnBrk="1" latinLnBrk="0" hangingPunct="1">
        <a:spcBef>
          <a:spcPts val="0"/>
        </a:spcBef>
        <a:spcAft>
          <a:spcPts val="1059"/>
        </a:spcAft>
        <a:buClr>
          <a:schemeClr val="accent1"/>
        </a:buClr>
        <a:buFont typeface="Arial"/>
        <a:buChar char="•"/>
        <a:defRPr sz="1867" b="0" i="0" kern="1200">
          <a:solidFill>
            <a:schemeClr val="tx1"/>
          </a:solidFill>
          <a:latin typeface="Calibri" charset="0"/>
          <a:ea typeface="Calibri" charset="0"/>
          <a:cs typeface="Calibri" charset="0"/>
        </a:defRPr>
      </a:lvl1pPr>
      <a:lvl2pPr marL="904963" indent="-304454" algn="l" defTabSz="604708" rtl="0" eaLnBrk="1" latinLnBrk="0" hangingPunct="1">
        <a:spcBef>
          <a:spcPts val="0"/>
        </a:spcBef>
        <a:spcAft>
          <a:spcPts val="1059"/>
        </a:spcAft>
        <a:buFont typeface="Arial"/>
        <a:buChar char="–"/>
        <a:defRPr sz="1867" b="0" i="0" kern="1200">
          <a:solidFill>
            <a:schemeClr val="tx1"/>
          </a:solidFill>
          <a:latin typeface="Arial" charset="0"/>
          <a:ea typeface="+mn-ea"/>
          <a:cs typeface="Arial" charset="0"/>
        </a:defRPr>
      </a:lvl2pPr>
      <a:lvl3pPr marL="1209416" indent="-304454" algn="l" defTabSz="604708" rtl="0" eaLnBrk="1" latinLnBrk="0" hangingPunct="1">
        <a:spcBef>
          <a:spcPct val="20000"/>
        </a:spcBef>
        <a:buFont typeface="Arial"/>
        <a:buChar char="•"/>
        <a:defRPr sz="2381" b="0" i="0" kern="1200">
          <a:solidFill>
            <a:srgbClr val="6C6463"/>
          </a:solidFill>
          <a:latin typeface="Gill Sans MT"/>
          <a:ea typeface="+mn-ea"/>
          <a:cs typeface="Gill Sans MT"/>
        </a:defRPr>
      </a:lvl3pPr>
      <a:lvl4pPr marL="1515970" indent="-306554" algn="l" defTabSz="604708" rtl="0" eaLnBrk="1" latinLnBrk="0" hangingPunct="1">
        <a:spcBef>
          <a:spcPct val="20000"/>
        </a:spcBef>
        <a:buFont typeface="Arial"/>
        <a:buChar char="–"/>
        <a:defRPr sz="2116" b="0" i="0" kern="1200">
          <a:solidFill>
            <a:srgbClr val="6C6463"/>
          </a:solidFill>
          <a:latin typeface="Gill Sans MT"/>
          <a:ea typeface="+mn-ea"/>
          <a:cs typeface="Gill Sans MT"/>
        </a:defRPr>
      </a:lvl4pPr>
      <a:lvl5pPr marL="1660848" indent="-304454" algn="l" defTabSz="604708" rtl="0" eaLnBrk="1" latinLnBrk="0" hangingPunct="1">
        <a:spcBef>
          <a:spcPct val="20000"/>
        </a:spcBef>
        <a:buFont typeface="Arial"/>
        <a:buChar char="»"/>
        <a:defRPr sz="1852" b="0" i="0" kern="1200">
          <a:solidFill>
            <a:srgbClr val="6C6463"/>
          </a:solidFill>
          <a:latin typeface="Gill Sans MT"/>
          <a:ea typeface="+mn-ea"/>
          <a:cs typeface="Gill Sans MT"/>
        </a:defRPr>
      </a:lvl5pPr>
      <a:lvl6pPr marL="3325894" indent="-302354" algn="l" defTabSz="604708" rtl="0" eaLnBrk="1" latinLnBrk="0" hangingPunct="1">
        <a:spcBef>
          <a:spcPct val="20000"/>
        </a:spcBef>
        <a:buFont typeface="Arial"/>
        <a:buChar char="•"/>
        <a:defRPr sz="2645" kern="1200">
          <a:solidFill>
            <a:schemeClr val="tx1"/>
          </a:solidFill>
          <a:latin typeface="+mn-lt"/>
          <a:ea typeface="+mn-ea"/>
          <a:cs typeface="+mn-cs"/>
        </a:defRPr>
      </a:lvl6pPr>
      <a:lvl7pPr marL="3930603" indent="-302354" algn="l" defTabSz="604708" rtl="0" eaLnBrk="1" latinLnBrk="0" hangingPunct="1">
        <a:spcBef>
          <a:spcPct val="20000"/>
        </a:spcBef>
        <a:buFont typeface="Arial"/>
        <a:buChar char="•"/>
        <a:defRPr sz="2645" kern="1200">
          <a:solidFill>
            <a:schemeClr val="tx1"/>
          </a:solidFill>
          <a:latin typeface="+mn-lt"/>
          <a:ea typeface="+mn-ea"/>
          <a:cs typeface="+mn-cs"/>
        </a:defRPr>
      </a:lvl7pPr>
      <a:lvl8pPr marL="4535311" indent="-302354" algn="l" defTabSz="604708" rtl="0" eaLnBrk="1" latinLnBrk="0" hangingPunct="1">
        <a:spcBef>
          <a:spcPct val="20000"/>
        </a:spcBef>
        <a:buFont typeface="Arial"/>
        <a:buChar char="•"/>
        <a:defRPr sz="2645" kern="1200">
          <a:solidFill>
            <a:schemeClr val="tx1"/>
          </a:solidFill>
          <a:latin typeface="+mn-lt"/>
          <a:ea typeface="+mn-ea"/>
          <a:cs typeface="+mn-cs"/>
        </a:defRPr>
      </a:lvl8pPr>
      <a:lvl9pPr marL="5140018" indent="-302354" algn="l" defTabSz="604708" rtl="0" eaLnBrk="1" latinLnBrk="0" hangingPunct="1">
        <a:spcBef>
          <a:spcPct val="20000"/>
        </a:spcBef>
        <a:buFont typeface="Arial"/>
        <a:buChar char="•"/>
        <a:defRPr sz="2645" kern="1200">
          <a:solidFill>
            <a:schemeClr val="tx1"/>
          </a:solidFill>
          <a:latin typeface="+mn-lt"/>
          <a:ea typeface="+mn-ea"/>
          <a:cs typeface="+mn-cs"/>
        </a:defRPr>
      </a:lvl9pPr>
    </p:bodyStyle>
    <p:otherStyle>
      <a:defPPr>
        <a:defRPr lang="en-US"/>
      </a:defPPr>
      <a:lvl1pPr marL="0" algn="l" defTabSz="604708" rtl="0" eaLnBrk="1" latinLnBrk="0" hangingPunct="1">
        <a:defRPr sz="2381" kern="1200">
          <a:solidFill>
            <a:schemeClr val="tx1"/>
          </a:solidFill>
          <a:latin typeface="+mn-lt"/>
          <a:ea typeface="+mn-ea"/>
          <a:cs typeface="+mn-cs"/>
        </a:defRPr>
      </a:lvl1pPr>
      <a:lvl2pPr marL="604708" algn="l" defTabSz="604708" rtl="0" eaLnBrk="1" latinLnBrk="0" hangingPunct="1">
        <a:defRPr sz="2381" kern="1200">
          <a:solidFill>
            <a:schemeClr val="tx1"/>
          </a:solidFill>
          <a:latin typeface="+mn-lt"/>
          <a:ea typeface="+mn-ea"/>
          <a:cs typeface="+mn-cs"/>
        </a:defRPr>
      </a:lvl2pPr>
      <a:lvl3pPr marL="1209416" algn="l" defTabSz="604708" rtl="0" eaLnBrk="1" latinLnBrk="0" hangingPunct="1">
        <a:defRPr sz="2381" kern="1200">
          <a:solidFill>
            <a:schemeClr val="tx1"/>
          </a:solidFill>
          <a:latin typeface="+mn-lt"/>
          <a:ea typeface="+mn-ea"/>
          <a:cs typeface="+mn-cs"/>
        </a:defRPr>
      </a:lvl3pPr>
      <a:lvl4pPr marL="1814124" algn="l" defTabSz="604708" rtl="0" eaLnBrk="1" latinLnBrk="0" hangingPunct="1">
        <a:defRPr sz="2381" kern="1200">
          <a:solidFill>
            <a:schemeClr val="tx1"/>
          </a:solidFill>
          <a:latin typeface="+mn-lt"/>
          <a:ea typeface="+mn-ea"/>
          <a:cs typeface="+mn-cs"/>
        </a:defRPr>
      </a:lvl4pPr>
      <a:lvl5pPr marL="2418833" algn="l" defTabSz="604708" rtl="0" eaLnBrk="1" latinLnBrk="0" hangingPunct="1">
        <a:defRPr sz="2381" kern="1200">
          <a:solidFill>
            <a:schemeClr val="tx1"/>
          </a:solidFill>
          <a:latin typeface="+mn-lt"/>
          <a:ea typeface="+mn-ea"/>
          <a:cs typeface="+mn-cs"/>
        </a:defRPr>
      </a:lvl5pPr>
      <a:lvl6pPr marL="3023540" algn="l" defTabSz="604708" rtl="0" eaLnBrk="1" latinLnBrk="0" hangingPunct="1">
        <a:defRPr sz="2381" kern="1200">
          <a:solidFill>
            <a:schemeClr val="tx1"/>
          </a:solidFill>
          <a:latin typeface="+mn-lt"/>
          <a:ea typeface="+mn-ea"/>
          <a:cs typeface="+mn-cs"/>
        </a:defRPr>
      </a:lvl6pPr>
      <a:lvl7pPr marL="3628248" algn="l" defTabSz="604708" rtl="0" eaLnBrk="1" latinLnBrk="0" hangingPunct="1">
        <a:defRPr sz="2381" kern="1200">
          <a:solidFill>
            <a:schemeClr val="tx1"/>
          </a:solidFill>
          <a:latin typeface="+mn-lt"/>
          <a:ea typeface="+mn-ea"/>
          <a:cs typeface="+mn-cs"/>
        </a:defRPr>
      </a:lvl7pPr>
      <a:lvl8pPr marL="4232957" algn="l" defTabSz="604708" rtl="0" eaLnBrk="1" latinLnBrk="0" hangingPunct="1">
        <a:defRPr sz="2381" kern="1200">
          <a:solidFill>
            <a:schemeClr val="tx1"/>
          </a:solidFill>
          <a:latin typeface="+mn-lt"/>
          <a:ea typeface="+mn-ea"/>
          <a:cs typeface="+mn-cs"/>
        </a:defRPr>
      </a:lvl8pPr>
      <a:lvl9pPr marL="4837664" algn="l" defTabSz="604708" rtl="0" eaLnBrk="1" latinLnBrk="0" hangingPunct="1">
        <a:defRPr sz="238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orient="horz" pos="906">
          <p15:clr>
            <a:srgbClr val="F26B43"/>
          </p15:clr>
        </p15:guide>
        <p15:guide id="5" orient="horz" pos="252">
          <p15:clr>
            <a:srgbClr val="F26B43"/>
          </p15:clr>
        </p15:guide>
        <p15:guide id="6" orient="horz" pos="31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903315"/>
            <a:ext cx="7772400" cy="610653"/>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p:cNvSpPr>
            <a:spLocks noGrp="1"/>
          </p:cNvSpPr>
          <p:nvPr>
            <p:ph type="body" idx="1"/>
          </p:nvPr>
        </p:nvSpPr>
        <p:spPr>
          <a:xfrm>
            <a:off x="685800" y="1715549"/>
            <a:ext cx="7772400" cy="4233229"/>
          </a:xfrm>
          <a:prstGeom prst="rect">
            <a:avLst/>
          </a:prstGeom>
        </p:spPr>
        <p:txBody>
          <a:bodyPr vert="horz" lIns="91440" tIns="45720" rIns="91440" bIns="45720" rtlCol="0">
            <a:noAutofit/>
          </a:bodyPr>
          <a:lstStyle/>
          <a:p>
            <a:pPr lvl="0"/>
            <a:r>
              <a:rPr lang="en-US"/>
              <a:t>Click to edit Master text styles</a:t>
            </a:r>
          </a:p>
          <a:p>
            <a:pPr lvl="1"/>
            <a:r>
              <a:rPr lang="en-US"/>
              <a:t>Second level</a:t>
            </a:r>
          </a:p>
        </p:txBody>
      </p:sp>
      <p:sp>
        <p:nvSpPr>
          <p:cNvPr id="4" name="Footer Placeholder 3"/>
          <p:cNvSpPr>
            <a:spLocks noGrp="1"/>
          </p:cNvSpPr>
          <p:nvPr>
            <p:ph type="ftr" sz="quarter" idx="3"/>
          </p:nvPr>
        </p:nvSpPr>
        <p:spPr>
          <a:xfrm>
            <a:off x="5402034" y="6376416"/>
            <a:ext cx="3086100" cy="292608"/>
          </a:xfrm>
          <a:prstGeom prst="rect">
            <a:avLst/>
          </a:prstGeom>
        </p:spPr>
        <p:txBody>
          <a:bodyPr vert="horz" lIns="91440" tIns="45720" rIns="91440" bIns="45720" rtlCol="0" anchor="ctr"/>
          <a:lstStyle>
            <a:lvl1pPr algn="r">
              <a:defRPr sz="800">
                <a:solidFill>
                  <a:schemeClr val="tx1"/>
                </a:solidFill>
                <a:latin typeface="Calibri" charset="0"/>
                <a:ea typeface="Calibri" charset="0"/>
                <a:cs typeface="Calibri" charset="0"/>
              </a:defRPr>
            </a:lvl1pPr>
          </a:lstStyle>
          <a:p>
            <a:r>
              <a:rPr lang="en-US" dirty="0"/>
              <a:t>[Placeholder for Title of Your Presentation]</a:t>
            </a:r>
          </a:p>
        </p:txBody>
      </p:sp>
      <p:sp>
        <p:nvSpPr>
          <p:cNvPr id="5" name="Footer Placeholder 3"/>
          <p:cNvSpPr txBox="1">
            <a:spLocks/>
          </p:cNvSpPr>
          <p:nvPr userDrawn="1"/>
        </p:nvSpPr>
        <p:spPr>
          <a:xfrm>
            <a:off x="381000" y="6369125"/>
            <a:ext cx="3086100" cy="292608"/>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800" u="sng" dirty="0">
                <a:solidFill>
                  <a:schemeClr val="tx2"/>
                </a:solidFill>
                <a:latin typeface="Calibri" charset="0"/>
                <a:ea typeface="Calibri" charset="0"/>
                <a:cs typeface="Calibri" charset="0"/>
              </a:rPr>
              <a:t>www.sprc.org</a:t>
            </a:r>
            <a:endParaRPr lang="en-US" sz="800" dirty="0">
              <a:latin typeface="Calibri" charset="0"/>
              <a:ea typeface="Calibri" charset="0"/>
              <a:cs typeface="Calibri" charset="0"/>
            </a:endParaRPr>
          </a:p>
        </p:txBody>
      </p:sp>
    </p:spTree>
    <p:extLst>
      <p:ext uri="{BB962C8B-B14F-4D97-AF65-F5344CB8AC3E}">
        <p14:creationId xmlns:p14="http://schemas.microsoft.com/office/powerpoint/2010/main" val="21141215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453542" rtl="0" eaLnBrk="1" latinLnBrk="0" hangingPunct="1">
        <a:spcBef>
          <a:spcPct val="0"/>
        </a:spcBef>
        <a:buNone/>
        <a:defRPr sz="2400" b="1" i="0" kern="1200">
          <a:solidFill>
            <a:schemeClr val="tx1"/>
          </a:solidFill>
          <a:latin typeface="Arial" charset="0"/>
          <a:ea typeface="+mj-ea"/>
          <a:cs typeface="Arial" charset="0"/>
        </a:defRPr>
      </a:lvl1pPr>
    </p:titleStyle>
    <p:bodyStyle>
      <a:lvl1pPr marL="228346" indent="-228346" algn="l" defTabSz="453542" rtl="0" eaLnBrk="1" latinLnBrk="0" hangingPunct="1">
        <a:spcBef>
          <a:spcPts val="0"/>
        </a:spcBef>
        <a:spcAft>
          <a:spcPts val="794"/>
        </a:spcAft>
        <a:buClr>
          <a:schemeClr val="accent1"/>
        </a:buClr>
        <a:buFont typeface="Arial" panose="020B0604020202020204" pitchFamily="34" charset="0"/>
        <a:buChar char="•"/>
        <a:defRPr sz="1400" b="0" i="0" kern="1200">
          <a:solidFill>
            <a:schemeClr val="tx1"/>
          </a:solidFill>
          <a:latin typeface="Calibri" charset="0"/>
          <a:ea typeface="Calibri" charset="0"/>
          <a:cs typeface="Calibri" charset="0"/>
        </a:defRPr>
      </a:lvl1pPr>
      <a:lvl2pPr marL="678739" indent="-228346" algn="l" defTabSz="453542" rtl="0" eaLnBrk="1" latinLnBrk="0" hangingPunct="1">
        <a:spcBef>
          <a:spcPts val="0"/>
        </a:spcBef>
        <a:spcAft>
          <a:spcPts val="794"/>
        </a:spcAft>
        <a:buFont typeface="Arial"/>
        <a:buChar char="–"/>
        <a:defRPr sz="1400" b="0" i="0" kern="1200">
          <a:solidFill>
            <a:schemeClr val="tx1"/>
          </a:solidFill>
          <a:latin typeface="Arial" charset="0"/>
          <a:ea typeface="+mn-ea"/>
          <a:cs typeface="Arial" charset="0"/>
        </a:defRPr>
      </a:lvl2pPr>
      <a:lvl3pPr marL="907085" indent="-228346" algn="l" defTabSz="453542" rtl="0" eaLnBrk="1" latinLnBrk="0" hangingPunct="1">
        <a:spcBef>
          <a:spcPct val="20000"/>
        </a:spcBef>
        <a:buFont typeface="Arial"/>
        <a:buChar char="•"/>
        <a:defRPr sz="1786" b="0" i="0" kern="1200">
          <a:solidFill>
            <a:srgbClr val="6C6463"/>
          </a:solidFill>
          <a:latin typeface="Gill Sans MT"/>
          <a:ea typeface="+mn-ea"/>
          <a:cs typeface="Gill Sans MT"/>
        </a:defRPr>
      </a:lvl3pPr>
      <a:lvl4pPr marL="1137006" indent="-229921" algn="l" defTabSz="453542" rtl="0" eaLnBrk="1" latinLnBrk="0" hangingPunct="1">
        <a:spcBef>
          <a:spcPct val="20000"/>
        </a:spcBef>
        <a:buFont typeface="Arial"/>
        <a:buChar char="–"/>
        <a:defRPr sz="1587" b="0" i="0" kern="1200">
          <a:solidFill>
            <a:srgbClr val="6C6463"/>
          </a:solidFill>
          <a:latin typeface="Gill Sans MT"/>
          <a:ea typeface="+mn-ea"/>
          <a:cs typeface="Gill Sans MT"/>
        </a:defRPr>
      </a:lvl4pPr>
      <a:lvl5pPr marL="1245667" indent="-228346" algn="l" defTabSz="453542" rtl="0" eaLnBrk="1" latinLnBrk="0" hangingPunct="1">
        <a:spcBef>
          <a:spcPct val="20000"/>
        </a:spcBef>
        <a:buFont typeface="Arial"/>
        <a:buChar char="»"/>
        <a:defRPr sz="1389" b="0" i="0" kern="1200">
          <a:solidFill>
            <a:srgbClr val="6C6463"/>
          </a:solidFill>
          <a:latin typeface="Gill Sans MT"/>
          <a:ea typeface="+mn-ea"/>
          <a:cs typeface="Gill Sans MT"/>
        </a:defRPr>
      </a:lvl5pPr>
      <a:lvl6pPr marL="2494483" indent="-226771" algn="l" defTabSz="453542" rtl="0" eaLnBrk="1" latinLnBrk="0" hangingPunct="1">
        <a:spcBef>
          <a:spcPct val="20000"/>
        </a:spcBef>
        <a:buFont typeface="Arial"/>
        <a:buChar char="•"/>
        <a:defRPr sz="1984" kern="1200">
          <a:solidFill>
            <a:schemeClr val="tx1"/>
          </a:solidFill>
          <a:latin typeface="+mn-lt"/>
          <a:ea typeface="+mn-ea"/>
          <a:cs typeface="+mn-cs"/>
        </a:defRPr>
      </a:lvl6pPr>
      <a:lvl7pPr marL="2948026" indent="-226771" algn="l" defTabSz="453542" rtl="0" eaLnBrk="1" latinLnBrk="0" hangingPunct="1">
        <a:spcBef>
          <a:spcPct val="20000"/>
        </a:spcBef>
        <a:buFont typeface="Arial"/>
        <a:buChar char="•"/>
        <a:defRPr sz="1984" kern="1200">
          <a:solidFill>
            <a:schemeClr val="tx1"/>
          </a:solidFill>
          <a:latin typeface="+mn-lt"/>
          <a:ea typeface="+mn-ea"/>
          <a:cs typeface="+mn-cs"/>
        </a:defRPr>
      </a:lvl7pPr>
      <a:lvl8pPr marL="3401568" indent="-226771" algn="l" defTabSz="453542" rtl="0" eaLnBrk="1" latinLnBrk="0" hangingPunct="1">
        <a:spcBef>
          <a:spcPct val="20000"/>
        </a:spcBef>
        <a:buFont typeface="Arial"/>
        <a:buChar char="•"/>
        <a:defRPr sz="1984" kern="1200">
          <a:solidFill>
            <a:schemeClr val="tx1"/>
          </a:solidFill>
          <a:latin typeface="+mn-lt"/>
          <a:ea typeface="+mn-ea"/>
          <a:cs typeface="+mn-cs"/>
        </a:defRPr>
      </a:lvl8pPr>
      <a:lvl9pPr marL="3855110" indent="-226771" algn="l" defTabSz="453542" rtl="0" eaLnBrk="1" latinLnBrk="0" hangingPunct="1">
        <a:spcBef>
          <a:spcPct val="20000"/>
        </a:spcBef>
        <a:buFont typeface="Arial"/>
        <a:buChar char="•"/>
        <a:defRPr sz="1984" kern="1200">
          <a:solidFill>
            <a:schemeClr val="tx1"/>
          </a:solidFill>
          <a:latin typeface="+mn-lt"/>
          <a:ea typeface="+mn-ea"/>
          <a:cs typeface="+mn-cs"/>
        </a:defRPr>
      </a:lvl9pPr>
    </p:bodyStyle>
    <p:otherStyle>
      <a:defPPr>
        <a:defRPr lang="en-US"/>
      </a:defPPr>
      <a:lvl1pPr marL="0" algn="l" defTabSz="453542" rtl="0" eaLnBrk="1" latinLnBrk="0" hangingPunct="1">
        <a:defRPr sz="1786" kern="1200">
          <a:solidFill>
            <a:schemeClr val="tx1"/>
          </a:solidFill>
          <a:latin typeface="+mn-lt"/>
          <a:ea typeface="+mn-ea"/>
          <a:cs typeface="+mn-cs"/>
        </a:defRPr>
      </a:lvl1pPr>
      <a:lvl2pPr marL="453542" algn="l" defTabSz="453542" rtl="0" eaLnBrk="1" latinLnBrk="0" hangingPunct="1">
        <a:defRPr sz="1786" kern="1200">
          <a:solidFill>
            <a:schemeClr val="tx1"/>
          </a:solidFill>
          <a:latin typeface="+mn-lt"/>
          <a:ea typeface="+mn-ea"/>
          <a:cs typeface="+mn-cs"/>
        </a:defRPr>
      </a:lvl2pPr>
      <a:lvl3pPr marL="907085" algn="l" defTabSz="453542" rtl="0" eaLnBrk="1" latinLnBrk="0" hangingPunct="1">
        <a:defRPr sz="1786" kern="1200">
          <a:solidFill>
            <a:schemeClr val="tx1"/>
          </a:solidFill>
          <a:latin typeface="+mn-lt"/>
          <a:ea typeface="+mn-ea"/>
          <a:cs typeface="+mn-cs"/>
        </a:defRPr>
      </a:lvl3pPr>
      <a:lvl4pPr marL="1360627" algn="l" defTabSz="453542" rtl="0" eaLnBrk="1" latinLnBrk="0" hangingPunct="1">
        <a:defRPr sz="1786" kern="1200">
          <a:solidFill>
            <a:schemeClr val="tx1"/>
          </a:solidFill>
          <a:latin typeface="+mn-lt"/>
          <a:ea typeface="+mn-ea"/>
          <a:cs typeface="+mn-cs"/>
        </a:defRPr>
      </a:lvl4pPr>
      <a:lvl5pPr marL="1814170" algn="l" defTabSz="453542" rtl="0" eaLnBrk="1" latinLnBrk="0" hangingPunct="1">
        <a:defRPr sz="1786" kern="1200">
          <a:solidFill>
            <a:schemeClr val="tx1"/>
          </a:solidFill>
          <a:latin typeface="+mn-lt"/>
          <a:ea typeface="+mn-ea"/>
          <a:cs typeface="+mn-cs"/>
        </a:defRPr>
      </a:lvl5pPr>
      <a:lvl6pPr marL="2267712" algn="l" defTabSz="453542" rtl="0" eaLnBrk="1" latinLnBrk="0" hangingPunct="1">
        <a:defRPr sz="1786" kern="1200">
          <a:solidFill>
            <a:schemeClr val="tx1"/>
          </a:solidFill>
          <a:latin typeface="+mn-lt"/>
          <a:ea typeface="+mn-ea"/>
          <a:cs typeface="+mn-cs"/>
        </a:defRPr>
      </a:lvl6pPr>
      <a:lvl7pPr marL="2721254" algn="l" defTabSz="453542" rtl="0" eaLnBrk="1" latinLnBrk="0" hangingPunct="1">
        <a:defRPr sz="1786" kern="1200">
          <a:solidFill>
            <a:schemeClr val="tx1"/>
          </a:solidFill>
          <a:latin typeface="+mn-lt"/>
          <a:ea typeface="+mn-ea"/>
          <a:cs typeface="+mn-cs"/>
        </a:defRPr>
      </a:lvl7pPr>
      <a:lvl8pPr marL="3174797" algn="l" defTabSz="453542" rtl="0" eaLnBrk="1" latinLnBrk="0" hangingPunct="1">
        <a:defRPr sz="1786" kern="1200">
          <a:solidFill>
            <a:schemeClr val="tx1"/>
          </a:solidFill>
          <a:latin typeface="+mn-lt"/>
          <a:ea typeface="+mn-ea"/>
          <a:cs typeface="+mn-cs"/>
        </a:defRPr>
      </a:lvl8pPr>
      <a:lvl9pPr marL="3628339" algn="l" defTabSz="453542" rtl="0" eaLnBrk="1" latinLnBrk="0" hangingPunct="1">
        <a:defRPr sz="178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orient="horz" pos="906">
          <p15:clr>
            <a:srgbClr val="F26B43"/>
          </p15:clr>
        </p15:guide>
        <p15:guide id="5" orient="horz" pos="252">
          <p15:clr>
            <a:srgbClr val="F26B43"/>
          </p15:clr>
        </p15:guide>
        <p15:guide id="6" orient="horz" pos="31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0.png"/><Relationship Id="rId4" Type="http://schemas.microsoft.com/office/2014/relationships/chartEx" Target="../charts/chartEx3.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41.xml"/></Relationships>
</file>

<file path=ppt/slides/_rels/slide5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786" dirty="0">
              <a:solidFill>
                <a:srgbClr val="FFFFFF"/>
              </a:solidFill>
              <a:latin typeface="Arial" charset="0"/>
            </a:endParaRPr>
          </a:p>
        </p:txBody>
      </p:sp>
      <p:sp>
        <p:nvSpPr>
          <p:cNvPr id="9" name="TextBox 8"/>
          <p:cNvSpPr txBox="1"/>
          <p:nvPr/>
        </p:nvSpPr>
        <p:spPr>
          <a:xfrm>
            <a:off x="362733" y="4257512"/>
            <a:ext cx="7299233" cy="938719"/>
          </a:xfrm>
          <a:prstGeom prst="rect">
            <a:avLst/>
          </a:prstGeom>
          <a:noFill/>
        </p:spPr>
        <p:txBody>
          <a:bodyPr wrap="square" rtlCol="0">
            <a:spAutoFit/>
          </a:bodyPr>
          <a:lstStyle/>
          <a:p>
            <a:pPr defTabSz="707526"/>
            <a:r>
              <a:rPr lang="en-US" sz="2800" b="1" dirty="0">
                <a:solidFill>
                  <a:srgbClr val="FAFAFA"/>
                </a:solidFill>
                <a:latin typeface="Arial" charset="0"/>
                <a:ea typeface="Arial" charset="0"/>
                <a:cs typeface="Arial" charset="0"/>
              </a:rPr>
              <a:t>Suicide</a:t>
            </a:r>
            <a:r>
              <a:rPr lang="en-US" sz="2700" b="1" dirty="0">
                <a:solidFill>
                  <a:srgbClr val="FAFAFA"/>
                </a:solidFill>
                <a:latin typeface="Arial" charset="0"/>
                <a:ea typeface="Arial" charset="0"/>
                <a:cs typeface="Arial" charset="0"/>
              </a:rPr>
              <a:t> Deaths in the United States</a:t>
            </a:r>
          </a:p>
          <a:p>
            <a:pPr defTabSz="707526"/>
            <a:endParaRPr lang="en-US" sz="2700" dirty="0">
              <a:solidFill>
                <a:srgbClr val="FAFAFA"/>
              </a:solidFill>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
        <p:nvSpPr>
          <p:cNvPr id="2" name="TextBox 1">
            <a:extLst>
              <a:ext uri="{FF2B5EF4-FFF2-40B4-BE49-F238E27FC236}">
                <a16:creationId xmlns:a16="http://schemas.microsoft.com/office/drawing/2014/main" id="{135350BB-5FCE-4BE1-8898-2E497E70F4B0}"/>
              </a:ext>
            </a:extLst>
          </p:cNvPr>
          <p:cNvSpPr txBox="1"/>
          <p:nvPr/>
        </p:nvSpPr>
        <p:spPr>
          <a:xfrm>
            <a:off x="6827993" y="6581001"/>
            <a:ext cx="2317070" cy="276999"/>
          </a:xfrm>
          <a:prstGeom prst="rect">
            <a:avLst/>
          </a:prstGeom>
          <a:noFill/>
        </p:spPr>
        <p:txBody>
          <a:bodyPr wrap="square" rtlCol="0">
            <a:spAutoFit/>
          </a:bodyPr>
          <a:lstStyle/>
          <a:p>
            <a:pPr algn="r"/>
            <a:r>
              <a:rPr lang="en-US" sz="1200" dirty="0">
                <a:solidFill>
                  <a:schemeClr val="bg1"/>
                </a:solidFill>
                <a:latin typeface="Arial" panose="020B0604020202020204" pitchFamily="34" charset="0"/>
                <a:cs typeface="Arial" panose="020B0604020202020204" pitchFamily="34" charset="0"/>
              </a:rPr>
              <a:t>Updated August 2021</a:t>
            </a:r>
          </a:p>
        </p:txBody>
      </p:sp>
    </p:spTree>
    <p:extLst>
      <p:ext uri="{BB962C8B-B14F-4D97-AF65-F5344CB8AC3E}">
        <p14:creationId xmlns:p14="http://schemas.microsoft.com/office/powerpoint/2010/main" val="54417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0468" y="376047"/>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Past-Year Suicidal Thoughts, Plans, and Attempts among Adults (18+) by Age, United States 2019</a:t>
            </a:r>
          </a:p>
        </p:txBody>
      </p:sp>
      <p:cxnSp>
        <p:nvCxnSpPr>
          <p:cNvPr id="7" name="Straight Connector 6"/>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667375" y="6451379"/>
            <a:ext cx="3273393"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SAMHSA, 2019</a:t>
            </a:r>
          </a:p>
        </p:txBody>
      </p:sp>
      <p:graphicFrame>
        <p:nvGraphicFramePr>
          <p:cNvPr id="9" name="Chart 8">
            <a:extLst>
              <a:ext uri="{FF2B5EF4-FFF2-40B4-BE49-F238E27FC236}">
                <a16:creationId xmlns:a16="http://schemas.microsoft.com/office/drawing/2014/main" id="{A3365369-FF64-4256-A34B-BDD69B9C5A8F}"/>
              </a:ext>
            </a:extLst>
          </p:cNvPr>
          <p:cNvGraphicFramePr>
            <a:graphicFrameLocks/>
          </p:cNvGraphicFramePr>
          <p:nvPr>
            <p:extLst>
              <p:ext uri="{D42A27DB-BD31-4B8C-83A1-F6EECF244321}">
                <p14:modId xmlns:p14="http://schemas.microsoft.com/office/powerpoint/2010/main" val="2195424631"/>
              </p:ext>
            </p:extLst>
          </p:nvPr>
        </p:nvGraphicFramePr>
        <p:xfrm>
          <a:off x="1088571" y="1746250"/>
          <a:ext cx="6555492" cy="454811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3C24A43-A259-44B1-966E-B3BA0443DFC0}"/>
              </a:ext>
            </a:extLst>
          </p:cNvPr>
          <p:cNvSpPr txBox="1"/>
          <p:nvPr/>
        </p:nvSpPr>
        <p:spPr>
          <a:xfrm>
            <a:off x="785554" y="3044225"/>
            <a:ext cx="369332" cy="1134006"/>
          </a:xfrm>
          <a:prstGeom prst="rect">
            <a:avLst/>
          </a:prstGeom>
          <a:noFill/>
        </p:spPr>
        <p:txBody>
          <a:bodyPr vert="vert270" wrap="square" rtlCol="0">
            <a:spAutoFit/>
          </a:bodyPr>
          <a:lstStyle/>
          <a:p>
            <a:r>
              <a:rPr lang="en-US" sz="1200" dirty="0">
                <a:solidFill>
                  <a:schemeClr val="accent3"/>
                </a:solidFill>
                <a:latin typeface="Roboto" panose="02000000000000000000" pitchFamily="2" charset="0"/>
                <a:ea typeface="Roboto" panose="02000000000000000000" pitchFamily="2" charset="0"/>
              </a:rPr>
              <a:t>Percentage</a:t>
            </a:r>
          </a:p>
        </p:txBody>
      </p:sp>
    </p:spTree>
    <p:extLst>
      <p:ext uri="{BB962C8B-B14F-4D97-AF65-F5344CB8AC3E}">
        <p14:creationId xmlns:p14="http://schemas.microsoft.com/office/powerpoint/2010/main" val="88576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0E325F-1ABF-440B-B6F8-A5A51AD65BFF}"/>
              </a:ext>
            </a:extLst>
          </p:cNvPr>
          <p:cNvSpPr/>
          <p:nvPr/>
        </p:nvSpPr>
        <p:spPr>
          <a:xfrm>
            <a:off x="195942" y="1652120"/>
            <a:ext cx="8675341" cy="46833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Calibri" panose="020F0502020204030204" pitchFamily="34" charset="0"/>
              <a:cs typeface="Calibri" panose="020F0502020204030204" pitchFamily="34" charset="0"/>
            </a:endParaRPr>
          </a:p>
        </p:txBody>
      </p:sp>
      <p:sp>
        <p:nvSpPr>
          <p:cNvPr id="7" name="Title 1"/>
          <p:cNvSpPr txBox="1">
            <a:spLocks/>
          </p:cNvSpPr>
          <p:nvPr/>
        </p:nvSpPr>
        <p:spPr>
          <a:xfrm>
            <a:off x="190468" y="376047"/>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Past-Year Suicidal Thoughts, Plans and Attempts among Adults (18+) by Sex, United States 2019</a:t>
            </a:r>
          </a:p>
        </p:txBody>
      </p:sp>
      <p:cxnSp>
        <p:nvCxnSpPr>
          <p:cNvPr id="8" name="Straight Connector 7"/>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667375" y="6451379"/>
            <a:ext cx="3273393"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SAMHSA, 2020</a:t>
            </a:r>
          </a:p>
        </p:txBody>
      </p:sp>
      <p:graphicFrame>
        <p:nvGraphicFramePr>
          <p:cNvPr id="10" name="Chart 9">
            <a:extLst>
              <a:ext uri="{FF2B5EF4-FFF2-40B4-BE49-F238E27FC236}">
                <a16:creationId xmlns:a16="http://schemas.microsoft.com/office/drawing/2014/main" id="{6A66EEFE-7C5C-4F50-A7F4-07386E9DFB4E}"/>
              </a:ext>
            </a:extLst>
          </p:cNvPr>
          <p:cNvGraphicFramePr>
            <a:graphicFrameLocks/>
          </p:cNvGraphicFramePr>
          <p:nvPr>
            <p:extLst>
              <p:ext uri="{D42A27DB-BD31-4B8C-83A1-F6EECF244321}">
                <p14:modId xmlns:p14="http://schemas.microsoft.com/office/powerpoint/2010/main" val="3613020985"/>
              </p:ext>
            </p:extLst>
          </p:nvPr>
        </p:nvGraphicFramePr>
        <p:xfrm>
          <a:off x="995876" y="1818731"/>
          <a:ext cx="6968288" cy="43186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EA49640-2977-4853-8614-E9936E6F7EC1}"/>
              </a:ext>
            </a:extLst>
          </p:cNvPr>
          <p:cNvSpPr txBox="1"/>
          <p:nvPr/>
        </p:nvSpPr>
        <p:spPr>
          <a:xfrm rot="16200000">
            <a:off x="-17102" y="3442831"/>
            <a:ext cx="1227221" cy="338554"/>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Percentage</a:t>
            </a:r>
          </a:p>
        </p:txBody>
      </p:sp>
    </p:spTree>
    <p:extLst>
      <p:ext uri="{BB962C8B-B14F-4D97-AF65-F5344CB8AC3E}">
        <p14:creationId xmlns:p14="http://schemas.microsoft.com/office/powerpoint/2010/main" val="3610149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E0E325F-1ABF-440B-B6F8-A5A51AD65BFF}"/>
              </a:ext>
            </a:extLst>
          </p:cNvPr>
          <p:cNvSpPr/>
          <p:nvPr/>
        </p:nvSpPr>
        <p:spPr>
          <a:xfrm>
            <a:off x="195943" y="1753502"/>
            <a:ext cx="8546776" cy="458198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Calibri" panose="020F0502020204030204" pitchFamily="34" charset="0"/>
              <a:cs typeface="Calibri" panose="020F0502020204030204" pitchFamily="34" charset="0"/>
            </a:endParaRPr>
          </a:p>
        </p:txBody>
      </p:sp>
      <p:sp>
        <p:nvSpPr>
          <p:cNvPr id="7" name="Title 1"/>
          <p:cNvSpPr txBox="1">
            <a:spLocks/>
          </p:cNvSpPr>
          <p:nvPr/>
        </p:nvSpPr>
        <p:spPr>
          <a:xfrm>
            <a:off x="190468" y="376047"/>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Past-Year Suicidal Thoughts, Plans and Attempts among High School Youth by Sex, United States 2019</a:t>
            </a:r>
          </a:p>
        </p:txBody>
      </p:sp>
      <p:cxnSp>
        <p:nvCxnSpPr>
          <p:cNvPr id="8" name="Straight Connector 7"/>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DD9033F-987E-4C6D-A423-E17746F2C2EB}"/>
              </a:ext>
            </a:extLst>
          </p:cNvPr>
          <p:cNvSpPr txBox="1"/>
          <p:nvPr/>
        </p:nvSpPr>
        <p:spPr>
          <a:xfrm>
            <a:off x="7315200" y="6392071"/>
            <a:ext cx="1453243"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panose="020F0502020204030204" pitchFamily="34" charset="0"/>
              </a:rPr>
              <a:t>Source: CDC, 2021 </a:t>
            </a:r>
          </a:p>
        </p:txBody>
      </p:sp>
      <p:graphicFrame>
        <p:nvGraphicFramePr>
          <p:cNvPr id="10" name="Chart 9">
            <a:extLst>
              <a:ext uri="{FF2B5EF4-FFF2-40B4-BE49-F238E27FC236}">
                <a16:creationId xmlns:a16="http://schemas.microsoft.com/office/drawing/2014/main" id="{78031332-DDFF-4BD1-B600-1B7E69460B83}"/>
              </a:ext>
            </a:extLst>
          </p:cNvPr>
          <p:cNvGraphicFramePr>
            <a:graphicFrameLocks/>
          </p:cNvGraphicFramePr>
          <p:nvPr>
            <p:extLst>
              <p:ext uri="{D42A27DB-BD31-4B8C-83A1-F6EECF244321}">
                <p14:modId xmlns:p14="http://schemas.microsoft.com/office/powerpoint/2010/main" val="3612914075"/>
              </p:ext>
            </p:extLst>
          </p:nvPr>
        </p:nvGraphicFramePr>
        <p:xfrm>
          <a:off x="799699" y="1695790"/>
          <a:ext cx="7339263" cy="458198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309CE55-954B-47A0-B822-9A43DB0A5ECD}"/>
              </a:ext>
            </a:extLst>
          </p:cNvPr>
          <p:cNvSpPr txBox="1"/>
          <p:nvPr/>
        </p:nvSpPr>
        <p:spPr>
          <a:xfrm rot="16200000">
            <a:off x="-140674" y="3642913"/>
            <a:ext cx="1453243" cy="338554"/>
          </a:xfrm>
          <a:prstGeom prst="rect">
            <a:avLst/>
          </a:prstGeom>
          <a:noFill/>
        </p:spPr>
        <p:txBody>
          <a:bodyPr wrap="square" rtlCol="0">
            <a:spAutoFit/>
          </a:bodyPr>
          <a:lstStyle/>
          <a:p>
            <a:r>
              <a:rPr lang="en-US" sz="1600" dirty="0">
                <a:latin typeface="Roboto" panose="02000000000000000000" pitchFamily="2" charset="0"/>
                <a:ea typeface="Roboto" panose="02000000000000000000" pitchFamily="2" charset="0"/>
              </a:rPr>
              <a:t>Percentage</a:t>
            </a:r>
          </a:p>
        </p:txBody>
      </p:sp>
    </p:spTree>
    <p:extLst>
      <p:ext uri="{BB962C8B-B14F-4D97-AF65-F5344CB8AC3E}">
        <p14:creationId xmlns:p14="http://schemas.microsoft.com/office/powerpoint/2010/main" val="336192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362733" y="4257512"/>
            <a:ext cx="7299233" cy="507831"/>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Means of Suicide</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313436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215868" y="388965"/>
            <a:ext cx="8750301" cy="610653"/>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Means of Suicide, </a:t>
            </a:r>
          </a:p>
          <a:p>
            <a:r>
              <a:rPr lang="en-US" sz="2800" b="0" dirty="0">
                <a:solidFill>
                  <a:srgbClr val="0065A5"/>
                </a:solidFill>
              </a:rPr>
              <a:t>United States 2019</a:t>
            </a:r>
          </a:p>
        </p:txBody>
      </p:sp>
      <p:cxnSp>
        <p:nvCxnSpPr>
          <p:cNvPr id="31" name="Straight Connector 30"/>
          <p:cNvCxnSpPr/>
          <p:nvPr/>
        </p:nvCxnSpPr>
        <p:spPr>
          <a:xfrm>
            <a:off x="215869"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603435" y="6497549"/>
            <a:ext cx="1362735"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D85B425C-D8A0-6A4C-971A-576B6AA148AD}"/>
                  </a:ext>
                </a:extLst>
              </p:cNvPr>
              <p:cNvGraphicFramePr/>
              <p:nvPr>
                <p:extLst>
                  <p:ext uri="{D42A27DB-BD31-4B8C-83A1-F6EECF244321}">
                    <p14:modId xmlns:p14="http://schemas.microsoft.com/office/powerpoint/2010/main" val="3847092144"/>
                  </p:ext>
                </p:extLst>
              </p:nvPr>
            </p:nvGraphicFramePr>
            <p:xfrm>
              <a:off x="546100" y="1968500"/>
              <a:ext cx="8039100" cy="349249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D85B425C-D8A0-6A4C-971A-576B6AA148AD}"/>
                  </a:ext>
                </a:extLst>
              </p:cNvPr>
              <p:cNvPicPr>
                <a:picLocks noGrp="1" noRot="1" noChangeAspect="1" noMove="1" noResize="1" noEditPoints="1" noAdjustHandles="1" noChangeArrowheads="1" noChangeShapeType="1"/>
              </p:cNvPicPr>
              <p:nvPr/>
            </p:nvPicPr>
            <p:blipFill>
              <a:blip r:embed="rId4"/>
              <a:stretch>
                <a:fillRect/>
              </a:stretch>
            </p:blipFill>
            <p:spPr>
              <a:xfrm>
                <a:off x="546100" y="1968500"/>
                <a:ext cx="8039100" cy="3492499"/>
              </a:xfrm>
              <a:prstGeom prst="rect">
                <a:avLst/>
              </a:prstGeom>
            </p:spPr>
          </p:pic>
        </mc:Fallback>
      </mc:AlternateContent>
      <p:sp>
        <p:nvSpPr>
          <p:cNvPr id="14" name="TextBox 13">
            <a:extLst>
              <a:ext uri="{FF2B5EF4-FFF2-40B4-BE49-F238E27FC236}">
                <a16:creationId xmlns:a16="http://schemas.microsoft.com/office/drawing/2014/main" id="{FCBD260A-586B-FA46-9C7F-1F2B988B8036}"/>
              </a:ext>
            </a:extLst>
          </p:cNvPr>
          <p:cNvSpPr txBox="1"/>
          <p:nvPr/>
        </p:nvSpPr>
        <p:spPr>
          <a:xfrm>
            <a:off x="5726889" y="3613125"/>
            <a:ext cx="1661729"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Cut/Pierce 1.9%</a:t>
            </a:r>
          </a:p>
        </p:txBody>
      </p:sp>
      <p:cxnSp>
        <p:nvCxnSpPr>
          <p:cNvPr id="16" name="Straight Arrow Connector 15">
            <a:extLst>
              <a:ext uri="{FF2B5EF4-FFF2-40B4-BE49-F238E27FC236}">
                <a16:creationId xmlns:a16="http://schemas.microsoft.com/office/drawing/2014/main" id="{BEE292C1-DE17-D949-A8B0-B0AE545C04A4}"/>
              </a:ext>
            </a:extLst>
          </p:cNvPr>
          <p:cNvCxnSpPr>
            <a:cxnSpLocks/>
            <a:stCxn id="14" idx="2"/>
          </p:cNvCxnSpPr>
          <p:nvPr/>
        </p:nvCxnSpPr>
        <p:spPr>
          <a:xfrm>
            <a:off x="6557754" y="3890124"/>
            <a:ext cx="552625" cy="152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498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215868" y="388965"/>
            <a:ext cx="8750301" cy="903223"/>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Means of Suicide among Males,</a:t>
            </a:r>
          </a:p>
          <a:p>
            <a:r>
              <a:rPr lang="en-US" sz="2800" b="0" dirty="0">
                <a:solidFill>
                  <a:srgbClr val="0065A5"/>
                </a:solidFill>
              </a:rPr>
              <a:t>United States 2019</a:t>
            </a:r>
          </a:p>
        </p:txBody>
      </p:sp>
      <p:cxnSp>
        <p:nvCxnSpPr>
          <p:cNvPr id="31" name="Straight Connector 30"/>
          <p:cNvCxnSpPr/>
          <p:nvPr/>
        </p:nvCxnSpPr>
        <p:spPr>
          <a:xfrm>
            <a:off x="215869"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712765" y="6497549"/>
            <a:ext cx="1253405"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046F19F3-8DA0-D34D-A3D3-EFBD84F495C8}"/>
                  </a:ext>
                </a:extLst>
              </p:cNvPr>
              <p:cNvGraphicFramePr/>
              <p:nvPr>
                <p:extLst>
                  <p:ext uri="{D42A27DB-BD31-4B8C-83A1-F6EECF244321}">
                    <p14:modId xmlns:p14="http://schemas.microsoft.com/office/powerpoint/2010/main" val="1170666690"/>
                  </p:ext>
                </p:extLst>
              </p:nvPr>
            </p:nvGraphicFramePr>
            <p:xfrm>
              <a:off x="368300" y="1879602"/>
              <a:ext cx="8407400" cy="386079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Chart 1">
                <a:extLst>
                  <a:ext uri="{FF2B5EF4-FFF2-40B4-BE49-F238E27FC236}">
                    <a16:creationId xmlns:a16="http://schemas.microsoft.com/office/drawing/2014/main" id="{046F19F3-8DA0-D34D-A3D3-EFBD84F495C8}"/>
                  </a:ext>
                </a:extLst>
              </p:cNvPr>
              <p:cNvPicPr>
                <a:picLocks noGrp="1" noRot="1" noChangeAspect="1" noMove="1" noResize="1" noEditPoints="1" noAdjustHandles="1" noChangeArrowheads="1" noChangeShapeType="1"/>
              </p:cNvPicPr>
              <p:nvPr/>
            </p:nvPicPr>
            <p:blipFill>
              <a:blip r:embed="rId4"/>
              <a:stretch>
                <a:fillRect/>
              </a:stretch>
            </p:blipFill>
            <p:spPr>
              <a:xfrm>
                <a:off x="368300" y="1879602"/>
                <a:ext cx="8407400" cy="3860798"/>
              </a:xfrm>
              <a:prstGeom prst="rect">
                <a:avLst/>
              </a:prstGeom>
            </p:spPr>
          </p:pic>
        </mc:Fallback>
      </mc:AlternateContent>
      <p:cxnSp>
        <p:nvCxnSpPr>
          <p:cNvPr id="4" name="Straight Arrow Connector 3">
            <a:extLst>
              <a:ext uri="{FF2B5EF4-FFF2-40B4-BE49-F238E27FC236}">
                <a16:creationId xmlns:a16="http://schemas.microsoft.com/office/drawing/2014/main" id="{EDB2A4AB-D516-874C-9EA0-FAA133B21415}"/>
              </a:ext>
            </a:extLst>
          </p:cNvPr>
          <p:cNvCxnSpPr/>
          <p:nvPr/>
        </p:nvCxnSpPr>
        <p:spPr>
          <a:xfrm>
            <a:off x="8007351" y="4015720"/>
            <a:ext cx="393700" cy="13970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4C6B82C4-BDF7-A14A-B035-D03165E1680A}"/>
              </a:ext>
            </a:extLst>
          </p:cNvPr>
          <p:cNvSpPr txBox="1"/>
          <p:nvPr/>
        </p:nvSpPr>
        <p:spPr>
          <a:xfrm>
            <a:off x="6654800" y="3740980"/>
            <a:ext cx="1905001" cy="307777"/>
          </a:xfrm>
          <a:prstGeom prst="rect">
            <a:avLst/>
          </a:prstGeom>
          <a:noFill/>
        </p:spPr>
        <p:txBody>
          <a:bodyPr wrap="square" rtlCol="0">
            <a:spAutoFit/>
          </a:bodyPr>
          <a:lstStyle/>
          <a:p>
            <a:r>
              <a:rPr lang="en-US" sz="1400" dirty="0">
                <a:solidFill>
                  <a:schemeClr val="accent2"/>
                </a:solidFill>
                <a:latin typeface="Roboto" panose="02000000000000000000" pitchFamily="2" charset="0"/>
                <a:ea typeface="Roboto" panose="02000000000000000000" pitchFamily="2" charset="0"/>
              </a:rPr>
              <a:t>Cut/Pierce 2.10%</a:t>
            </a:r>
          </a:p>
        </p:txBody>
      </p:sp>
      <p:sp>
        <p:nvSpPr>
          <p:cNvPr id="6" name="TextBox 5">
            <a:extLst>
              <a:ext uri="{FF2B5EF4-FFF2-40B4-BE49-F238E27FC236}">
                <a16:creationId xmlns:a16="http://schemas.microsoft.com/office/drawing/2014/main" id="{69E4B528-7298-524B-AEE7-66361F847B94}"/>
              </a:ext>
            </a:extLst>
          </p:cNvPr>
          <p:cNvSpPr txBox="1"/>
          <p:nvPr/>
        </p:nvSpPr>
        <p:spPr>
          <a:xfrm>
            <a:off x="7056767" y="4604792"/>
            <a:ext cx="1384300" cy="307777"/>
          </a:xfrm>
          <a:prstGeom prst="rect">
            <a:avLst/>
          </a:prstGeom>
          <a:noFill/>
        </p:spPr>
        <p:txBody>
          <a:bodyPr wrap="square" rtlCol="0">
            <a:spAutoFit/>
          </a:bodyPr>
          <a:lstStyle/>
          <a:p>
            <a:r>
              <a:rPr lang="en-US" sz="1400" dirty="0">
                <a:solidFill>
                  <a:schemeClr val="accent2"/>
                </a:solidFill>
                <a:latin typeface="Roboto" panose="02000000000000000000" pitchFamily="2" charset="0"/>
                <a:ea typeface="Roboto" panose="02000000000000000000" pitchFamily="2" charset="0"/>
              </a:rPr>
              <a:t>Other 1.40%</a:t>
            </a:r>
          </a:p>
        </p:txBody>
      </p:sp>
      <p:cxnSp>
        <p:nvCxnSpPr>
          <p:cNvPr id="8" name="Straight Arrow Connector 7">
            <a:extLst>
              <a:ext uri="{FF2B5EF4-FFF2-40B4-BE49-F238E27FC236}">
                <a16:creationId xmlns:a16="http://schemas.microsoft.com/office/drawing/2014/main" id="{76FA57FB-BA27-2B48-8BB9-9B84EF263ED2}"/>
              </a:ext>
            </a:extLst>
          </p:cNvPr>
          <p:cNvCxnSpPr>
            <a:cxnSpLocks/>
          </p:cNvCxnSpPr>
          <p:nvPr/>
        </p:nvCxnSpPr>
        <p:spPr>
          <a:xfrm>
            <a:off x="8115300" y="4914995"/>
            <a:ext cx="300368" cy="307777"/>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0FBD707-9A98-4848-8989-258885F92D84}"/>
              </a:ext>
            </a:extLst>
          </p:cNvPr>
          <p:cNvCxnSpPr/>
          <p:nvPr/>
        </p:nvCxnSpPr>
        <p:spPr>
          <a:xfrm>
            <a:off x="7945767" y="2832825"/>
            <a:ext cx="393700" cy="139700"/>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88A56719-18D1-444F-A1EA-A219B43AADC4}"/>
              </a:ext>
            </a:extLst>
          </p:cNvPr>
          <p:cNvSpPr txBox="1"/>
          <p:nvPr/>
        </p:nvSpPr>
        <p:spPr>
          <a:xfrm>
            <a:off x="7200900" y="2502514"/>
            <a:ext cx="1238252" cy="307777"/>
          </a:xfrm>
          <a:prstGeom prst="rect">
            <a:avLst/>
          </a:prstGeom>
          <a:noFill/>
        </p:spPr>
        <p:txBody>
          <a:bodyPr wrap="square" rtlCol="0">
            <a:spAutoFit/>
          </a:bodyPr>
          <a:lstStyle/>
          <a:p>
            <a:r>
              <a:rPr lang="en-US" sz="1400" dirty="0">
                <a:solidFill>
                  <a:schemeClr val="accent2"/>
                </a:solidFill>
                <a:latin typeface="Roboto" panose="02000000000000000000" pitchFamily="2" charset="0"/>
                <a:ea typeface="Roboto" panose="02000000000000000000" pitchFamily="2" charset="0"/>
              </a:rPr>
              <a:t>Fall 2.30%</a:t>
            </a:r>
          </a:p>
        </p:txBody>
      </p:sp>
    </p:spTree>
    <p:extLst>
      <p:ext uri="{BB962C8B-B14F-4D97-AF65-F5344CB8AC3E}">
        <p14:creationId xmlns:p14="http://schemas.microsoft.com/office/powerpoint/2010/main" val="146064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p:cNvGraphicFramePr/>
          <p:nvPr>
            <p:extLst>
              <p:ext uri="{D42A27DB-BD31-4B8C-83A1-F6EECF244321}">
                <p14:modId xmlns:p14="http://schemas.microsoft.com/office/powerpoint/2010/main" val="871896633"/>
              </p:ext>
            </p:extLst>
          </p:nvPr>
        </p:nvGraphicFramePr>
        <p:xfrm>
          <a:off x="50799" y="1621546"/>
          <a:ext cx="8750301" cy="4689653"/>
        </p:xfrm>
        <a:graphic>
          <a:graphicData uri="http://schemas.openxmlformats.org/drawingml/2006/chart">
            <c:chart xmlns:c="http://schemas.openxmlformats.org/drawingml/2006/chart" xmlns:r="http://schemas.openxmlformats.org/officeDocument/2006/relationships" r:id="rId3"/>
          </a:graphicData>
        </a:graphic>
      </p:graphicFrame>
      <p:sp>
        <p:nvSpPr>
          <p:cNvPr id="30" name="Title 1"/>
          <p:cNvSpPr txBox="1">
            <a:spLocks/>
          </p:cNvSpPr>
          <p:nvPr/>
        </p:nvSpPr>
        <p:spPr>
          <a:xfrm>
            <a:off x="215868" y="388965"/>
            <a:ext cx="8750301" cy="903223"/>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Means of Suicide among Females, </a:t>
            </a:r>
          </a:p>
          <a:p>
            <a:r>
              <a:rPr lang="en-US" sz="2800" b="0" dirty="0">
                <a:solidFill>
                  <a:srgbClr val="0065A5"/>
                </a:solidFill>
              </a:rPr>
              <a:t>United States 2019</a:t>
            </a:r>
          </a:p>
        </p:txBody>
      </p:sp>
      <p:cxnSp>
        <p:nvCxnSpPr>
          <p:cNvPr id="31" name="Straight Connector 30"/>
          <p:cNvCxnSpPr/>
          <p:nvPr/>
        </p:nvCxnSpPr>
        <p:spPr>
          <a:xfrm>
            <a:off x="215869"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633252" y="6497549"/>
            <a:ext cx="1332918"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F1C749F1-FDFB-D447-BA17-BA2BE62DBBBB}"/>
                  </a:ext>
                </a:extLst>
              </p:cNvPr>
              <p:cNvGraphicFramePr/>
              <p:nvPr>
                <p:extLst>
                  <p:ext uri="{D42A27DB-BD31-4B8C-83A1-F6EECF244321}">
                    <p14:modId xmlns:p14="http://schemas.microsoft.com/office/powerpoint/2010/main" val="784518154"/>
                  </p:ext>
                </p:extLst>
              </p:nvPr>
            </p:nvGraphicFramePr>
            <p:xfrm>
              <a:off x="603250" y="1993900"/>
              <a:ext cx="7937500" cy="419100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F1C749F1-FDFB-D447-BA17-BA2BE62DBBBB}"/>
                  </a:ext>
                </a:extLst>
              </p:cNvPr>
              <p:cNvPicPr>
                <a:picLocks noGrp="1" noRot="1" noChangeAspect="1" noMove="1" noResize="1" noEditPoints="1" noAdjustHandles="1" noChangeArrowheads="1" noChangeShapeType="1"/>
              </p:cNvPicPr>
              <p:nvPr/>
            </p:nvPicPr>
            <p:blipFill>
              <a:blip r:embed="rId5"/>
              <a:stretch>
                <a:fillRect/>
              </a:stretch>
            </p:blipFill>
            <p:spPr>
              <a:xfrm>
                <a:off x="603250" y="1993900"/>
                <a:ext cx="7937500" cy="4191000"/>
              </a:xfrm>
              <a:prstGeom prst="rect">
                <a:avLst/>
              </a:prstGeom>
            </p:spPr>
          </p:pic>
        </mc:Fallback>
      </mc:AlternateContent>
    </p:spTree>
    <p:extLst>
      <p:ext uri="{BB962C8B-B14F-4D97-AF65-F5344CB8AC3E}">
        <p14:creationId xmlns:p14="http://schemas.microsoft.com/office/powerpoint/2010/main" val="24569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215869" y="388965"/>
            <a:ext cx="8744078" cy="903223"/>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Means of Suicide among Males by Age, </a:t>
            </a:r>
            <a:br>
              <a:rPr lang="en-US" sz="2800" b="0" dirty="0">
                <a:solidFill>
                  <a:srgbClr val="0065A5"/>
                </a:solidFill>
              </a:rPr>
            </a:br>
            <a:r>
              <a:rPr lang="en-US" sz="2800" b="0" dirty="0">
                <a:solidFill>
                  <a:srgbClr val="0065A5"/>
                </a:solidFill>
              </a:rPr>
              <a:t>United States 2019</a:t>
            </a:r>
          </a:p>
        </p:txBody>
      </p:sp>
      <p:cxnSp>
        <p:nvCxnSpPr>
          <p:cNvPr id="31" name="Straight Connector 30"/>
          <p:cNvCxnSpPr/>
          <p:nvPr/>
        </p:nvCxnSpPr>
        <p:spPr>
          <a:xfrm>
            <a:off x="215869"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722704" y="6497549"/>
            <a:ext cx="1237244"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graphicFrame>
        <p:nvGraphicFramePr>
          <p:cNvPr id="2" name="Chart 1">
            <a:extLst>
              <a:ext uri="{FF2B5EF4-FFF2-40B4-BE49-F238E27FC236}">
                <a16:creationId xmlns:a16="http://schemas.microsoft.com/office/drawing/2014/main" id="{20829655-2223-F941-9827-64BF7F507E41}"/>
              </a:ext>
            </a:extLst>
          </p:cNvPr>
          <p:cNvGraphicFramePr/>
          <p:nvPr>
            <p:extLst>
              <p:ext uri="{D42A27DB-BD31-4B8C-83A1-F6EECF244321}">
                <p14:modId xmlns:p14="http://schemas.microsoft.com/office/powerpoint/2010/main" val="580882860"/>
              </p:ext>
            </p:extLst>
          </p:nvPr>
        </p:nvGraphicFramePr>
        <p:xfrm>
          <a:off x="392906" y="1685925"/>
          <a:ext cx="8358188" cy="46686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007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215869" y="388965"/>
            <a:ext cx="8744078" cy="903223"/>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Means of Suicide among Females by Age, </a:t>
            </a:r>
            <a:br>
              <a:rPr lang="en-US" sz="2800" b="0" dirty="0">
                <a:solidFill>
                  <a:srgbClr val="0065A5"/>
                </a:solidFill>
              </a:rPr>
            </a:br>
            <a:r>
              <a:rPr lang="en-US" sz="2800" b="0" dirty="0">
                <a:solidFill>
                  <a:srgbClr val="0065A5"/>
                </a:solidFill>
              </a:rPr>
              <a:t>United States 2019</a:t>
            </a:r>
          </a:p>
        </p:txBody>
      </p:sp>
      <p:cxnSp>
        <p:nvCxnSpPr>
          <p:cNvPr id="31" name="Straight Connector 30"/>
          <p:cNvCxnSpPr/>
          <p:nvPr/>
        </p:nvCxnSpPr>
        <p:spPr>
          <a:xfrm>
            <a:off x="215869"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684851" y="6497549"/>
            <a:ext cx="1275097"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graphicFrame>
        <p:nvGraphicFramePr>
          <p:cNvPr id="9" name="Chart 8"/>
          <p:cNvGraphicFramePr/>
          <p:nvPr/>
        </p:nvGraphicFramePr>
        <p:xfrm>
          <a:off x="4231276" y="1886954"/>
          <a:ext cx="2432304" cy="31132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37ECF2E1-E311-A342-A8D5-8C081E7058A2}"/>
              </a:ext>
            </a:extLst>
          </p:cNvPr>
          <p:cNvGraphicFramePr/>
          <p:nvPr>
            <p:extLst>
              <p:ext uri="{D42A27DB-BD31-4B8C-83A1-F6EECF244321}">
                <p14:modId xmlns:p14="http://schemas.microsoft.com/office/powerpoint/2010/main" val="3483648334"/>
              </p:ext>
            </p:extLst>
          </p:nvPr>
        </p:nvGraphicFramePr>
        <p:xfrm>
          <a:off x="215869" y="1886954"/>
          <a:ext cx="8628328" cy="44676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643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362733" y="4257512"/>
            <a:ext cx="7299233" cy="507831"/>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Racial and Ethnic Disparities</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10860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92887" y="6451379"/>
            <a:ext cx="1247881"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Suicide Rates by Sex, </a:t>
            </a:r>
          </a:p>
          <a:p>
            <a:r>
              <a:rPr lang="en-US" sz="2800" b="0" dirty="0">
                <a:solidFill>
                  <a:srgbClr val="0065A5"/>
                </a:solidFill>
              </a:rPr>
              <a:t>United States 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578009" y="3668812"/>
            <a:ext cx="3708403" cy="307777"/>
          </a:xfrm>
          <a:prstGeom prst="rect">
            <a:avLst/>
          </a:prstGeom>
          <a:noFill/>
        </p:spPr>
        <p:txBody>
          <a:bodyPr wrap="square" rtlCol="0">
            <a:spAutoFit/>
          </a:bodyPr>
          <a:lstStyle/>
          <a:p>
            <a:pPr algn="ctr"/>
            <a:r>
              <a:rPr lang="en-US" sz="1400" dirty="0">
                <a:solidFill>
                  <a:schemeClr val="accent3"/>
                </a:solidFill>
                <a:latin typeface="Roboto" panose="02000000000000000000" pitchFamily="2" charset="0"/>
                <a:ea typeface="Roboto" panose="02000000000000000000" pitchFamily="2" charset="0"/>
                <a:cs typeface="Calibri"/>
              </a:rPr>
              <a:t>Rate (age-adjusted) per 100,000</a:t>
            </a:r>
          </a:p>
        </p:txBody>
      </p:sp>
      <p:graphicFrame>
        <p:nvGraphicFramePr>
          <p:cNvPr id="12" name="Chart 11">
            <a:extLst>
              <a:ext uri="{FF2B5EF4-FFF2-40B4-BE49-F238E27FC236}">
                <a16:creationId xmlns:a16="http://schemas.microsoft.com/office/drawing/2014/main" id="{11F92F1A-ABB3-45E6-A8AA-204D02856B14}"/>
              </a:ext>
            </a:extLst>
          </p:cNvPr>
          <p:cNvGraphicFramePr>
            <a:graphicFrameLocks/>
          </p:cNvGraphicFramePr>
          <p:nvPr>
            <p:extLst>
              <p:ext uri="{D42A27DB-BD31-4B8C-83A1-F6EECF244321}">
                <p14:modId xmlns:p14="http://schemas.microsoft.com/office/powerpoint/2010/main" val="3996604498"/>
              </p:ext>
            </p:extLst>
          </p:nvPr>
        </p:nvGraphicFramePr>
        <p:xfrm>
          <a:off x="430082" y="2016578"/>
          <a:ext cx="8180518" cy="3977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51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92887" y="6451379"/>
            <a:ext cx="124788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Rate of Suicide by Race/Ethnicity, </a:t>
            </a:r>
            <a:br>
              <a:rPr lang="en-US" sz="2800" b="0" dirty="0">
                <a:solidFill>
                  <a:srgbClr val="0065A5"/>
                </a:solidFill>
              </a:rPr>
            </a:br>
            <a:r>
              <a:rPr lang="en-US" sz="2800" b="0" dirty="0">
                <a:solidFill>
                  <a:srgbClr val="0065A5"/>
                </a:solidFill>
              </a:rPr>
              <a:t>United States 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479056" y="3687971"/>
            <a:ext cx="3708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B4B4B"/>
                </a:solidFill>
                <a:effectLst/>
                <a:uLnTx/>
                <a:uFillTx/>
                <a:latin typeface="Calibri"/>
                <a:ea typeface="+mn-ea"/>
                <a:cs typeface="Calibri"/>
              </a:rPr>
              <a:t>Rate (age-adjusted) per 100,000</a:t>
            </a:r>
          </a:p>
        </p:txBody>
      </p:sp>
      <p:graphicFrame>
        <p:nvGraphicFramePr>
          <p:cNvPr id="13" name="Chart 12">
            <a:extLst>
              <a:ext uri="{FF2B5EF4-FFF2-40B4-BE49-F238E27FC236}">
                <a16:creationId xmlns:a16="http://schemas.microsoft.com/office/drawing/2014/main" id="{26E75579-87BE-4C75-9DBA-742EFB56A3A2}"/>
              </a:ext>
            </a:extLst>
          </p:cNvPr>
          <p:cNvGraphicFramePr>
            <a:graphicFrameLocks/>
          </p:cNvGraphicFramePr>
          <p:nvPr>
            <p:extLst>
              <p:ext uri="{D42A27DB-BD31-4B8C-83A1-F6EECF244321}">
                <p14:modId xmlns:p14="http://schemas.microsoft.com/office/powerpoint/2010/main" val="2663558620"/>
              </p:ext>
            </p:extLst>
          </p:nvPr>
        </p:nvGraphicFramePr>
        <p:xfrm>
          <a:off x="736967" y="1649185"/>
          <a:ext cx="7792368" cy="4451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105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a:t>
            </a:r>
            <a:r>
              <a:rPr lang="en-US" sz="2800" b="0" dirty="0">
                <a:solidFill>
                  <a:srgbClr val="0065A5"/>
                </a:solidFill>
              </a:rPr>
              <a:t>Suicide </a:t>
            </a: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Attempts for Adults,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83295" y="6425592"/>
            <a:ext cx="157440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SAMHSA, 2020</a:t>
            </a:r>
          </a:p>
        </p:txBody>
      </p:sp>
      <p:sp>
        <p:nvSpPr>
          <p:cNvPr id="10" name="TextBox 1">
            <a:extLst>
              <a:ext uri="{FF2B5EF4-FFF2-40B4-BE49-F238E27FC236}">
                <a16:creationId xmlns:a16="http://schemas.microsoft.com/office/drawing/2014/main" id="{05610FEF-73BE-44E3-BCF8-6E75E7B6FDA6}"/>
              </a:ext>
            </a:extLst>
          </p:cNvPr>
          <p:cNvSpPr txBox="1"/>
          <p:nvPr/>
        </p:nvSpPr>
        <p:spPr>
          <a:xfrm>
            <a:off x="5859571" y="5954871"/>
            <a:ext cx="3077028" cy="4707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3737"/>
                </a:solidFill>
                <a:effectLst/>
                <a:uLnTx/>
                <a:uFillTx/>
                <a:latin typeface="Calibri" panose="020F0502020204030204" pitchFamily="34" charset="0"/>
                <a:cs typeface="Calibri" panose="020F0502020204030204" pitchFamily="34" charset="0"/>
              </a:rPr>
              <a:t>*AI/AN = American Indian/Alaska </a:t>
            </a:r>
            <a:r>
              <a:rPr kumimoji="0" lang="en-US" sz="1000" b="0" i="0" u="none" strike="noStrike" kern="1200" cap="none" spc="0" normalizeH="0" baseline="0" noProof="0" dirty="0">
                <a:ln>
                  <a:noFill/>
                </a:ln>
                <a:solidFill>
                  <a:srgbClr val="373737"/>
                </a:solidFill>
                <a:effectLst/>
                <a:uLnTx/>
                <a:uFillTx/>
                <a:latin typeface="Roboto" panose="02000000000000000000" pitchFamily="2" charset="0"/>
                <a:ea typeface="Roboto" panose="02000000000000000000" pitchFamily="2" charset="0"/>
                <a:cs typeface="Calibri" panose="020F0502020204030204" pitchFamily="34" charset="0"/>
              </a:rPr>
              <a:t>Native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3737"/>
                </a:solidFill>
                <a:effectLst/>
                <a:uLnTx/>
                <a:uFillTx/>
                <a:latin typeface="Calibri" panose="020F0502020204030204" pitchFamily="34" charset="0"/>
                <a:cs typeface="Calibri" panose="020F0502020204030204" pitchFamily="34" charset="0"/>
              </a:rPr>
              <a:t>**NHOPI = Native Hawaiian or Pacific Islander</a:t>
            </a:r>
          </a:p>
        </p:txBody>
      </p:sp>
      <p:graphicFrame>
        <p:nvGraphicFramePr>
          <p:cNvPr id="11" name="Chart 10">
            <a:extLst>
              <a:ext uri="{FF2B5EF4-FFF2-40B4-BE49-F238E27FC236}">
                <a16:creationId xmlns:a16="http://schemas.microsoft.com/office/drawing/2014/main" id="{DA65269B-2B7A-4D9A-8062-549604CDCEF7}"/>
              </a:ext>
            </a:extLst>
          </p:cNvPr>
          <p:cNvGraphicFramePr>
            <a:graphicFrameLocks/>
          </p:cNvGraphicFramePr>
          <p:nvPr>
            <p:extLst>
              <p:ext uri="{D42A27DB-BD31-4B8C-83A1-F6EECF244321}">
                <p14:modId xmlns:p14="http://schemas.microsoft.com/office/powerpoint/2010/main" val="1316626678"/>
              </p:ext>
            </p:extLst>
          </p:nvPr>
        </p:nvGraphicFramePr>
        <p:xfrm>
          <a:off x="885825" y="1822986"/>
          <a:ext cx="7629525" cy="431013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2235B8D-23E5-4FB3-97D4-3FCBF2C211F5}"/>
              </a:ext>
            </a:extLst>
          </p:cNvPr>
          <p:cNvSpPr txBox="1"/>
          <p:nvPr/>
        </p:nvSpPr>
        <p:spPr>
          <a:xfrm rot="16200000">
            <a:off x="-45509" y="3354897"/>
            <a:ext cx="1366080"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Percentages</a:t>
            </a:r>
          </a:p>
        </p:txBody>
      </p:sp>
    </p:spTree>
    <p:extLst>
      <p:ext uri="{BB962C8B-B14F-4D97-AF65-F5344CB8AC3E}">
        <p14:creationId xmlns:p14="http://schemas.microsoft.com/office/powerpoint/2010/main" val="96246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a:t>
            </a:r>
            <a:br>
              <a:rPr kumimoji="0" lang="en-US" sz="2600" b="0" i="0" u="none" strike="noStrike" kern="1200" cap="none" spc="0" normalizeH="0" baseline="0" noProof="0" dirty="0">
                <a:ln>
                  <a:noFill/>
                </a:ln>
                <a:solidFill>
                  <a:srgbClr val="0065A5"/>
                </a:solidFill>
                <a:effectLst/>
                <a:uLnTx/>
                <a:uFillTx/>
                <a:latin typeface="Arial" charset="0"/>
                <a:ea typeface="+mj-ea"/>
                <a:cs typeface="Arial" charset="0"/>
              </a:rPr>
            </a:br>
            <a:r>
              <a:rPr kumimoji="0" lang="en-US" sz="2600" b="0" i="0" u="none" strike="noStrike" kern="1200" cap="none" spc="0" normalizeH="0" baseline="0" noProof="0" dirty="0">
                <a:ln>
                  <a:noFill/>
                </a:ln>
                <a:solidFill>
                  <a:srgbClr val="0065A5"/>
                </a:solidFill>
                <a:effectLst/>
                <a:uLnTx/>
                <a:uFillTx/>
                <a:latin typeface="Arial" charset="0"/>
                <a:ea typeface="+mj-ea"/>
                <a:cs typeface="Arial" charset="0"/>
              </a:rPr>
              <a:t>High School Youth,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2020</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2" name="TextBox 1">
            <a:extLst>
              <a:ext uri="{FF2B5EF4-FFF2-40B4-BE49-F238E27FC236}">
                <a16:creationId xmlns:a16="http://schemas.microsoft.com/office/drawing/2014/main" id="{E3F1595E-A118-496D-9863-00B9679F0C02}"/>
              </a:ext>
            </a:extLst>
          </p:cNvPr>
          <p:cNvSpPr txBox="1"/>
          <p:nvPr/>
        </p:nvSpPr>
        <p:spPr>
          <a:xfrm>
            <a:off x="1488332" y="6176644"/>
            <a:ext cx="5930343"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3737"/>
                </a:solidFill>
                <a:effectLst/>
                <a:uLnTx/>
                <a:uFillTx/>
                <a:latin typeface="Roboto" panose="02000000000000000000" pitchFamily="2" charset="0"/>
                <a:ea typeface="Roboto" panose="02000000000000000000" pitchFamily="2" charset="0"/>
                <a:cs typeface="Calibri" panose="020F0502020204030204" pitchFamily="34" charset="0"/>
              </a:rPr>
              <a:t>*Percentage estimates for AI/AN youth  who had a past-year suicide attempt resulted in an injury, poisoning, or overdose that had to be treated by a doctor or nurse were too small to be reliable and are not included in this chart.</a:t>
            </a:r>
          </a:p>
        </p:txBody>
      </p:sp>
      <p:graphicFrame>
        <p:nvGraphicFramePr>
          <p:cNvPr id="9" name="Chart 8">
            <a:extLst>
              <a:ext uri="{FF2B5EF4-FFF2-40B4-BE49-F238E27FC236}">
                <a16:creationId xmlns:a16="http://schemas.microsoft.com/office/drawing/2014/main" id="{B246B5F5-6DAB-468E-B86E-959857E80F3D}"/>
              </a:ext>
            </a:extLst>
          </p:cNvPr>
          <p:cNvGraphicFramePr>
            <a:graphicFrameLocks/>
          </p:cNvGraphicFramePr>
          <p:nvPr>
            <p:extLst>
              <p:ext uri="{D42A27DB-BD31-4B8C-83A1-F6EECF244321}">
                <p14:modId xmlns:p14="http://schemas.microsoft.com/office/powerpoint/2010/main" val="3919307621"/>
              </p:ext>
            </p:extLst>
          </p:nvPr>
        </p:nvGraphicFramePr>
        <p:xfrm>
          <a:off x="940159" y="1632074"/>
          <a:ext cx="6760622" cy="446607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ED04E4E3-2735-4FB6-B105-B5EE9DC15E77}"/>
              </a:ext>
            </a:extLst>
          </p:cNvPr>
          <p:cNvSpPr txBox="1"/>
          <p:nvPr/>
        </p:nvSpPr>
        <p:spPr>
          <a:xfrm rot="16200000">
            <a:off x="90500" y="3138221"/>
            <a:ext cx="1366080"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Percentages</a:t>
            </a:r>
          </a:p>
        </p:txBody>
      </p:sp>
    </p:spTree>
    <p:extLst>
      <p:ext uri="{BB962C8B-B14F-4D97-AF65-F5344CB8AC3E}">
        <p14:creationId xmlns:p14="http://schemas.microsoft.com/office/powerpoint/2010/main" val="115794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457200" y="3847205"/>
            <a:ext cx="7299233" cy="1338828"/>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Racial and Ethnic Disparities:</a:t>
            </a:r>
          </a:p>
          <a:p>
            <a:pPr lvl="0" defTabSz="707526"/>
            <a:r>
              <a:rPr lang="en-US" sz="2700" dirty="0">
                <a:solidFill>
                  <a:srgbClr val="FAFAFA"/>
                </a:solidFill>
                <a:latin typeface="Arial" charset="0"/>
                <a:ea typeface="Arial" charset="0"/>
                <a:cs typeface="Arial" charset="0"/>
              </a:rPr>
              <a:t>American Indian and Alaska Native Populations </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379044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92887" y="6451379"/>
            <a:ext cx="124788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Suicide Rates for AI/AN Populations,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116611" y="3585196"/>
            <a:ext cx="3708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Rate (age-adjusted) per 100,000</a:t>
            </a:r>
          </a:p>
        </p:txBody>
      </p:sp>
      <p:sp>
        <p:nvSpPr>
          <p:cNvPr id="2" name="TextBox 1">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14" name="Chart 13">
            <a:extLst>
              <a:ext uri="{FF2B5EF4-FFF2-40B4-BE49-F238E27FC236}">
                <a16:creationId xmlns:a16="http://schemas.microsoft.com/office/drawing/2014/main" id="{41EF7B04-1B85-4CC3-8B38-F578670007D2}"/>
              </a:ext>
            </a:extLst>
          </p:cNvPr>
          <p:cNvGraphicFramePr>
            <a:graphicFrameLocks/>
          </p:cNvGraphicFramePr>
          <p:nvPr>
            <p:extLst>
              <p:ext uri="{D42A27DB-BD31-4B8C-83A1-F6EECF244321}">
                <p14:modId xmlns:p14="http://schemas.microsoft.com/office/powerpoint/2010/main" val="2868791029"/>
              </p:ext>
            </p:extLst>
          </p:nvPr>
        </p:nvGraphicFramePr>
        <p:xfrm>
          <a:off x="891479" y="1689415"/>
          <a:ext cx="7514930" cy="4350864"/>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4FA6C7C4-4F93-4EA1-8F6C-095C8515585A}"/>
              </a:ext>
            </a:extLst>
          </p:cNvPr>
          <p:cNvCxnSpPr/>
          <p:nvPr/>
        </p:nvCxnSpPr>
        <p:spPr>
          <a:xfrm>
            <a:off x="1612156" y="2823537"/>
            <a:ext cx="300396" cy="0"/>
          </a:xfrm>
          <a:prstGeom prst="line">
            <a:avLst/>
          </a:prstGeom>
          <a:ln w="41275">
            <a:solidFill>
              <a:srgbClr val="0066A4"/>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4FA6C7C4-4F93-4EA1-8F6C-095C8515585A}"/>
              </a:ext>
            </a:extLst>
          </p:cNvPr>
          <p:cNvCxnSpPr>
            <a:cxnSpLocks/>
          </p:cNvCxnSpPr>
          <p:nvPr/>
        </p:nvCxnSpPr>
        <p:spPr>
          <a:xfrm>
            <a:off x="1612156" y="3558054"/>
            <a:ext cx="300396" cy="0"/>
          </a:xfrm>
          <a:prstGeom prst="line">
            <a:avLst/>
          </a:prstGeom>
          <a:ln w="41275">
            <a:solidFill>
              <a:schemeClr val="tx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4662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Rates for AI/AN Populations by Age,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a:t>
            </a:r>
            <a:r>
              <a:rPr lang="en-US" sz="1000" dirty="0">
                <a:solidFill>
                  <a:srgbClr val="4B4B4B"/>
                </a:solidFill>
                <a:latin typeface="Roboto" panose="02000000000000000000" pitchFamily="2" charset="0"/>
                <a:ea typeface="Roboto" panose="02000000000000000000" pitchFamily="2" charset="0"/>
                <a:cs typeface="Calibri"/>
              </a:rPr>
              <a:t>CDC</a:t>
            </a: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86242" y="6238341"/>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12" name="Chart 11">
            <a:extLst>
              <a:ext uri="{FF2B5EF4-FFF2-40B4-BE49-F238E27FC236}">
                <a16:creationId xmlns:a16="http://schemas.microsoft.com/office/drawing/2014/main" id="{971E00F2-C4AE-44A7-9D16-F0C593AEC517}"/>
              </a:ext>
            </a:extLst>
          </p:cNvPr>
          <p:cNvGraphicFramePr>
            <a:graphicFrameLocks/>
          </p:cNvGraphicFramePr>
          <p:nvPr>
            <p:extLst>
              <p:ext uri="{D42A27DB-BD31-4B8C-83A1-F6EECF244321}">
                <p14:modId xmlns:p14="http://schemas.microsoft.com/office/powerpoint/2010/main" val="337471127"/>
              </p:ext>
            </p:extLst>
          </p:nvPr>
        </p:nvGraphicFramePr>
        <p:xfrm>
          <a:off x="926275" y="1768396"/>
          <a:ext cx="7402975" cy="439459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99FC640-6C0D-435B-86BC-2267B32D855A}"/>
              </a:ext>
            </a:extLst>
          </p:cNvPr>
          <p:cNvSpPr txBox="1"/>
          <p:nvPr/>
        </p:nvSpPr>
        <p:spPr>
          <a:xfrm rot="16200000">
            <a:off x="-236672" y="3290501"/>
            <a:ext cx="2020424"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Rates</a:t>
            </a:r>
            <a:r>
              <a:rPr lang="en-US" sz="1200" dirty="0"/>
              <a:t> per </a:t>
            </a:r>
            <a:r>
              <a:rPr lang="en-US" sz="1200" dirty="0">
                <a:latin typeface="Roboto" panose="02000000000000000000" pitchFamily="2" charset="0"/>
                <a:ea typeface="Roboto" panose="02000000000000000000" pitchFamily="2" charset="0"/>
              </a:rPr>
              <a:t>100,000</a:t>
            </a:r>
          </a:p>
        </p:txBody>
      </p:sp>
    </p:spTree>
    <p:extLst>
      <p:ext uri="{BB962C8B-B14F-4D97-AF65-F5344CB8AC3E}">
        <p14:creationId xmlns:p14="http://schemas.microsoft.com/office/powerpoint/2010/main" val="10996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Rates for AI/AN Populations by Sex,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42C0784E-603D-4385-A774-CC65F6647DDA}"/>
              </a:ext>
            </a:extLst>
          </p:cNvPr>
          <p:cNvGraphicFramePr>
            <a:graphicFrameLocks/>
          </p:cNvGraphicFramePr>
          <p:nvPr>
            <p:extLst>
              <p:ext uri="{D42A27DB-BD31-4B8C-83A1-F6EECF244321}">
                <p14:modId xmlns:p14="http://schemas.microsoft.com/office/powerpoint/2010/main" val="1319582330"/>
              </p:ext>
            </p:extLst>
          </p:nvPr>
        </p:nvGraphicFramePr>
        <p:xfrm>
          <a:off x="1128156" y="1843644"/>
          <a:ext cx="7374577" cy="444434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55E42285-7904-463C-98A6-03C08D67E1EF}"/>
              </a:ext>
            </a:extLst>
          </p:cNvPr>
          <p:cNvPicPr>
            <a:picLocks noChangeAspect="1"/>
          </p:cNvPicPr>
          <p:nvPr/>
        </p:nvPicPr>
        <p:blipFill>
          <a:blip r:embed="rId4"/>
          <a:stretch>
            <a:fillRect/>
          </a:stretch>
        </p:blipFill>
        <p:spPr>
          <a:xfrm>
            <a:off x="750171" y="2054257"/>
            <a:ext cx="377985" cy="3712786"/>
          </a:xfrm>
          <a:prstGeom prst="rect">
            <a:avLst/>
          </a:prstGeom>
        </p:spPr>
      </p:pic>
    </p:spTree>
    <p:extLst>
      <p:ext uri="{BB962C8B-B14F-4D97-AF65-F5344CB8AC3E}">
        <p14:creationId xmlns:p14="http://schemas.microsoft.com/office/powerpoint/2010/main" val="35458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Adults in AI/AN Populations,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86171" y="6469035"/>
            <a:ext cx="16715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SAMHSA, 2020</a:t>
            </a:r>
          </a:p>
        </p:txBody>
      </p:sp>
      <p:sp>
        <p:nvSpPr>
          <p:cNvPr id="9" name="TextBox 8">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10" name="Chart 9">
            <a:extLst>
              <a:ext uri="{FF2B5EF4-FFF2-40B4-BE49-F238E27FC236}">
                <a16:creationId xmlns:a16="http://schemas.microsoft.com/office/drawing/2014/main" id="{25EEEEB4-0439-4CD6-B7F4-B7BEA31A4EE3}"/>
              </a:ext>
            </a:extLst>
          </p:cNvPr>
          <p:cNvGraphicFramePr>
            <a:graphicFrameLocks/>
          </p:cNvGraphicFramePr>
          <p:nvPr>
            <p:extLst>
              <p:ext uri="{D42A27DB-BD31-4B8C-83A1-F6EECF244321}">
                <p14:modId xmlns:p14="http://schemas.microsoft.com/office/powerpoint/2010/main" val="3531456261"/>
              </p:ext>
            </p:extLst>
          </p:nvPr>
        </p:nvGraphicFramePr>
        <p:xfrm>
          <a:off x="826385" y="1781417"/>
          <a:ext cx="7612083" cy="458752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7093320-DFEB-41B5-B9CE-1EB01B739900}"/>
              </a:ext>
            </a:extLst>
          </p:cNvPr>
          <p:cNvSpPr txBox="1"/>
          <p:nvPr/>
        </p:nvSpPr>
        <p:spPr>
          <a:xfrm rot="16200000">
            <a:off x="-152696" y="3474621"/>
            <a:ext cx="1549730" cy="30777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Percentages</a:t>
            </a:r>
            <a:r>
              <a:rPr lang="en-US" sz="1400" dirty="0"/>
              <a:t> </a:t>
            </a:r>
          </a:p>
        </p:txBody>
      </p:sp>
    </p:spTree>
    <p:extLst>
      <p:ext uri="{BB962C8B-B14F-4D97-AF65-F5344CB8AC3E}">
        <p14:creationId xmlns:p14="http://schemas.microsoft.com/office/powerpoint/2010/main" val="1924506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077958718"/>
              </p:ext>
            </p:extLst>
          </p:nvPr>
        </p:nvGraphicFramePr>
        <p:xfrm>
          <a:off x="186298" y="1517931"/>
          <a:ext cx="8750301" cy="437486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High School Youth in AI/AN Populations,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2019</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2" name="TextBox 11">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spTree>
    <p:extLst>
      <p:ext uri="{BB962C8B-B14F-4D97-AF65-F5344CB8AC3E}">
        <p14:creationId xmlns:p14="http://schemas.microsoft.com/office/powerpoint/2010/main" val="22000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457200" y="3847205"/>
            <a:ext cx="7299233" cy="1338828"/>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Racial and Ethnic Disparities:</a:t>
            </a:r>
          </a:p>
          <a:p>
            <a:pPr lvl="0" defTabSz="707526"/>
            <a:r>
              <a:rPr lang="en-US" sz="2700" dirty="0">
                <a:solidFill>
                  <a:srgbClr val="FAFAFA"/>
                </a:solidFill>
                <a:latin typeface="Arial" charset="0"/>
                <a:ea typeface="Arial" charset="0"/>
                <a:cs typeface="Arial" charset="0"/>
              </a:rPr>
              <a:t>Asian, Native Hawaiian, and Other Pacific Islander Populations </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3167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33253" y="6451379"/>
            <a:ext cx="1307516"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Suicide and Homicide Rates,</a:t>
            </a:r>
            <a:br>
              <a:rPr lang="en-US" sz="2800" b="0" dirty="0">
                <a:solidFill>
                  <a:srgbClr val="0065A5"/>
                </a:solidFill>
              </a:rPr>
            </a:br>
            <a:r>
              <a:rPr lang="en-US" sz="2800" b="0" dirty="0">
                <a:solidFill>
                  <a:srgbClr val="0065A5"/>
                </a:solidFill>
              </a:rPr>
              <a:t>United States 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rot="16200000">
            <a:off x="-1578009" y="3668812"/>
            <a:ext cx="3708403" cy="307777"/>
          </a:xfrm>
          <a:prstGeom prst="rect">
            <a:avLst/>
          </a:prstGeom>
          <a:noFill/>
        </p:spPr>
        <p:txBody>
          <a:bodyPr wrap="square" rtlCol="0">
            <a:spAutoFit/>
          </a:bodyPr>
          <a:lstStyle/>
          <a:p>
            <a:pPr algn="ctr"/>
            <a:r>
              <a:rPr lang="en-US" sz="1400" dirty="0">
                <a:solidFill>
                  <a:schemeClr val="accent3"/>
                </a:solidFill>
                <a:latin typeface="Roboto" panose="02000000000000000000" pitchFamily="2" charset="0"/>
                <a:ea typeface="Roboto" panose="02000000000000000000" pitchFamily="2" charset="0"/>
                <a:cs typeface="Calibri"/>
              </a:rPr>
              <a:t>Rate (age-adjusted) per 100,000</a:t>
            </a:r>
          </a:p>
        </p:txBody>
      </p:sp>
      <p:graphicFrame>
        <p:nvGraphicFramePr>
          <p:cNvPr id="11" name="Chart 10">
            <a:extLst>
              <a:ext uri="{FF2B5EF4-FFF2-40B4-BE49-F238E27FC236}">
                <a16:creationId xmlns:a16="http://schemas.microsoft.com/office/drawing/2014/main" id="{D28D6AC4-0F48-412D-AFB6-F774049E2754}"/>
              </a:ext>
            </a:extLst>
          </p:cNvPr>
          <p:cNvGraphicFramePr>
            <a:graphicFrameLocks/>
          </p:cNvGraphicFramePr>
          <p:nvPr>
            <p:extLst>
              <p:ext uri="{D42A27DB-BD31-4B8C-83A1-F6EECF244321}">
                <p14:modId xmlns:p14="http://schemas.microsoft.com/office/powerpoint/2010/main" val="2527354698"/>
              </p:ext>
            </p:extLst>
          </p:nvPr>
        </p:nvGraphicFramePr>
        <p:xfrm>
          <a:off x="514350" y="1782997"/>
          <a:ext cx="8115300" cy="407940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D82CA07-C2A8-40B6-B446-B17BA67FB5AC}"/>
              </a:ext>
            </a:extLst>
          </p:cNvPr>
          <p:cNvSpPr txBox="1"/>
          <p:nvPr/>
        </p:nvSpPr>
        <p:spPr>
          <a:xfrm>
            <a:off x="1070810" y="2322094"/>
            <a:ext cx="1732548" cy="307777"/>
          </a:xfrm>
          <a:prstGeom prst="rect">
            <a:avLst/>
          </a:prstGeom>
          <a:noFill/>
        </p:spPr>
        <p:txBody>
          <a:bodyPr wrap="square" rtlCol="0">
            <a:spAutoFit/>
          </a:bodyPr>
          <a:lstStyle/>
          <a:p>
            <a:r>
              <a:rPr lang="en-US" sz="1400" dirty="0">
                <a:solidFill>
                  <a:schemeClr val="accent2">
                    <a:lumMod val="25000"/>
                  </a:schemeClr>
                </a:solidFill>
                <a:latin typeface="Roboto" panose="02000000000000000000" pitchFamily="2" charset="0"/>
                <a:ea typeface="Roboto" panose="02000000000000000000" pitchFamily="2" charset="0"/>
              </a:rPr>
              <a:t>Suicide</a:t>
            </a:r>
            <a:r>
              <a:rPr lang="en-US" sz="1400" dirty="0">
                <a:latin typeface="Roboto" panose="02000000000000000000" pitchFamily="2" charset="0"/>
                <a:ea typeface="Roboto" panose="02000000000000000000" pitchFamily="2" charset="0"/>
              </a:rPr>
              <a:t> </a:t>
            </a:r>
          </a:p>
        </p:txBody>
      </p:sp>
    </p:spTree>
    <p:extLst>
      <p:ext uri="{BB962C8B-B14F-4D97-AF65-F5344CB8AC3E}">
        <p14:creationId xmlns:p14="http://schemas.microsoft.com/office/powerpoint/2010/main" val="330854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92887" y="6451379"/>
            <a:ext cx="124788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Suicide Rates for Asian or Pacific Islander Populations, United States 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192061" y="3846942"/>
            <a:ext cx="3708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Rate (age-adjusted) per 100,000</a:t>
            </a: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13" name="Chart 12">
            <a:extLst>
              <a:ext uri="{FF2B5EF4-FFF2-40B4-BE49-F238E27FC236}">
                <a16:creationId xmlns:a16="http://schemas.microsoft.com/office/drawing/2014/main" id="{42AF646B-1A32-4F59-A6E7-E351B3284008}"/>
              </a:ext>
            </a:extLst>
          </p:cNvPr>
          <p:cNvGraphicFramePr>
            <a:graphicFrameLocks/>
          </p:cNvGraphicFramePr>
          <p:nvPr>
            <p:extLst>
              <p:ext uri="{D42A27DB-BD31-4B8C-83A1-F6EECF244321}">
                <p14:modId xmlns:p14="http://schemas.microsoft.com/office/powerpoint/2010/main" val="572333509"/>
              </p:ext>
            </p:extLst>
          </p:nvPr>
        </p:nvGraphicFramePr>
        <p:xfrm>
          <a:off x="890649" y="1733797"/>
          <a:ext cx="7178634" cy="419916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4FA6C7C4-4F93-4EA1-8F6C-095C8515585A}"/>
              </a:ext>
            </a:extLst>
          </p:cNvPr>
          <p:cNvCxnSpPr/>
          <p:nvPr/>
        </p:nvCxnSpPr>
        <p:spPr>
          <a:xfrm>
            <a:off x="1372313" y="3962789"/>
            <a:ext cx="300396" cy="0"/>
          </a:xfrm>
          <a:prstGeom prst="line">
            <a:avLst/>
          </a:prstGeom>
          <a:ln w="41275">
            <a:solidFill>
              <a:schemeClr val="bg2"/>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72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Suicide Rates for Asian or Pacific Islander Populations by Age, United States 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977A7899-7D79-4B96-BBBB-DBFDB812C3EA}"/>
              </a:ext>
            </a:extLst>
          </p:cNvPr>
          <p:cNvGraphicFramePr>
            <a:graphicFrameLocks/>
          </p:cNvGraphicFramePr>
          <p:nvPr>
            <p:extLst>
              <p:ext uri="{D42A27DB-BD31-4B8C-83A1-F6EECF244321}">
                <p14:modId xmlns:p14="http://schemas.microsoft.com/office/powerpoint/2010/main" val="946525043"/>
              </p:ext>
            </p:extLst>
          </p:nvPr>
        </p:nvGraphicFramePr>
        <p:xfrm>
          <a:off x="807522" y="1712096"/>
          <a:ext cx="7837714" cy="47505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844605CE-F8F8-4605-B381-C4FCF1B80502}"/>
              </a:ext>
            </a:extLst>
          </p:cNvPr>
          <p:cNvSpPr txBox="1"/>
          <p:nvPr/>
        </p:nvSpPr>
        <p:spPr>
          <a:xfrm rot="16200000">
            <a:off x="-375173" y="3474569"/>
            <a:ext cx="2020424"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Rates per 100,000</a:t>
            </a:r>
          </a:p>
        </p:txBody>
      </p:sp>
    </p:spTree>
    <p:extLst>
      <p:ext uri="{BB962C8B-B14F-4D97-AF65-F5344CB8AC3E}">
        <p14:creationId xmlns:p14="http://schemas.microsoft.com/office/powerpoint/2010/main" val="80142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Suicide Rates for Asian or Pacific Islander Populations by Sex, United</a:t>
            </a:r>
            <a:r>
              <a:rPr kumimoji="0" lang="en-US" sz="2800" b="0" i="0" u="none" strike="noStrike" kern="1200" cap="none" spc="0" normalizeH="0" noProof="0" dirty="0">
                <a:ln>
                  <a:noFill/>
                </a:ln>
                <a:solidFill>
                  <a:srgbClr val="0065A5"/>
                </a:solidFill>
                <a:effectLst/>
                <a:uLnTx/>
                <a:uFillTx/>
                <a:latin typeface="Arial" charset="0"/>
                <a:ea typeface="+mj-ea"/>
                <a:cs typeface="Arial" charset="0"/>
              </a:rPr>
              <a:t> States </a:t>
            </a: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CEDE83F7-C811-4451-852B-3688EADCF643}"/>
              </a:ext>
            </a:extLst>
          </p:cNvPr>
          <p:cNvGraphicFramePr>
            <a:graphicFrameLocks/>
          </p:cNvGraphicFramePr>
          <p:nvPr>
            <p:extLst>
              <p:ext uri="{D42A27DB-BD31-4B8C-83A1-F6EECF244321}">
                <p14:modId xmlns:p14="http://schemas.microsoft.com/office/powerpoint/2010/main" val="1380999849"/>
              </p:ext>
            </p:extLst>
          </p:nvPr>
        </p:nvGraphicFramePr>
        <p:xfrm>
          <a:off x="754743" y="2018136"/>
          <a:ext cx="7634513" cy="4712506"/>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C600F2FD-172F-44BE-9A17-01DBF74CECD2}"/>
              </a:ext>
            </a:extLst>
          </p:cNvPr>
          <p:cNvPicPr>
            <a:picLocks noChangeAspect="1"/>
          </p:cNvPicPr>
          <p:nvPr/>
        </p:nvPicPr>
        <p:blipFill>
          <a:blip r:embed="rId4"/>
          <a:stretch>
            <a:fillRect/>
          </a:stretch>
        </p:blipFill>
        <p:spPr>
          <a:xfrm>
            <a:off x="750171" y="2054257"/>
            <a:ext cx="377985" cy="3712786"/>
          </a:xfrm>
          <a:prstGeom prst="rect">
            <a:avLst/>
          </a:prstGeom>
        </p:spPr>
      </p:pic>
    </p:spTree>
    <p:extLst>
      <p:ext uri="{BB962C8B-B14F-4D97-AF65-F5344CB8AC3E}">
        <p14:creationId xmlns:p14="http://schemas.microsoft.com/office/powerpoint/2010/main" val="211199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0065A5"/>
                </a:solidFill>
                <a:effectLst/>
                <a:uLnTx/>
                <a:uFillTx/>
              </a:rPr>
              <a:t>Past-Year Suicidal Thoughts and Behaviors for Adults in Asian</a:t>
            </a:r>
            <a:r>
              <a:rPr lang="en-US" sz="2400" b="0" dirty="0">
                <a:solidFill>
                  <a:srgbClr val="0065A5"/>
                </a:solidFill>
              </a:rPr>
              <a:t> and </a:t>
            </a:r>
            <a:r>
              <a:rPr kumimoji="0" lang="en-US" sz="2400" b="0" i="0" u="none" strike="noStrike" kern="1200" cap="none" spc="0" normalizeH="0" baseline="0" noProof="0" dirty="0">
                <a:ln>
                  <a:noFill/>
                </a:ln>
                <a:solidFill>
                  <a:srgbClr val="0065A5"/>
                </a:solidFill>
                <a:effectLst/>
                <a:uLnTx/>
                <a:uFillTx/>
              </a:rPr>
              <a:t>Native Hawaiian/Other Pacific Islander Populations,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86171" y="6469035"/>
            <a:ext cx="16715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SAMHSA, 2020</a:t>
            </a:r>
          </a:p>
        </p:txBody>
      </p:sp>
      <p:sp>
        <p:nvSpPr>
          <p:cNvPr id="10" name="TextBox 9">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23297CE8-2DCA-4EA5-8F33-97F2687464C7}"/>
              </a:ext>
            </a:extLst>
          </p:cNvPr>
          <p:cNvGraphicFramePr>
            <a:graphicFrameLocks/>
          </p:cNvGraphicFramePr>
          <p:nvPr>
            <p:extLst>
              <p:ext uri="{D42A27DB-BD31-4B8C-83A1-F6EECF244321}">
                <p14:modId xmlns:p14="http://schemas.microsoft.com/office/powerpoint/2010/main" val="2041416076"/>
              </p:ext>
            </p:extLst>
          </p:nvPr>
        </p:nvGraphicFramePr>
        <p:xfrm>
          <a:off x="608291" y="1620134"/>
          <a:ext cx="7980218" cy="457497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F4DDA1C-122C-43B7-8A92-2FCE1252CF04}"/>
              </a:ext>
            </a:extLst>
          </p:cNvPr>
          <p:cNvSpPr txBox="1"/>
          <p:nvPr/>
        </p:nvSpPr>
        <p:spPr>
          <a:xfrm rot="16200000">
            <a:off x="-785224" y="2670732"/>
            <a:ext cx="2262249" cy="30777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Percentage</a:t>
            </a:r>
          </a:p>
        </p:txBody>
      </p:sp>
    </p:spTree>
    <p:extLst>
      <p:ext uri="{BB962C8B-B14F-4D97-AF65-F5344CB8AC3E}">
        <p14:creationId xmlns:p14="http://schemas.microsoft.com/office/powerpoint/2010/main" val="79912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214134311"/>
              </p:ext>
            </p:extLst>
          </p:nvPr>
        </p:nvGraphicFramePr>
        <p:xfrm>
          <a:off x="186298" y="1517931"/>
          <a:ext cx="8750301" cy="437486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3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High School Youth in Asian Populations,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a:t>
            </a:r>
            <a:r>
              <a:rPr lang="en-US" sz="1000" dirty="0">
                <a:solidFill>
                  <a:srgbClr val="4B4B4B"/>
                </a:solidFill>
                <a:latin typeface="Roboto" panose="02000000000000000000" pitchFamily="2" charset="0"/>
                <a:ea typeface="Roboto" panose="02000000000000000000" pitchFamily="2" charset="0"/>
                <a:cs typeface="Calibri"/>
              </a:rPr>
              <a:t>CDC</a:t>
            </a: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2" name="TextBox 1">
            <a:extLst>
              <a:ext uri="{FF2B5EF4-FFF2-40B4-BE49-F238E27FC236}">
                <a16:creationId xmlns:a16="http://schemas.microsoft.com/office/drawing/2014/main" id="{E3F1595E-A118-496D-9863-00B9679F0C02}"/>
              </a:ext>
            </a:extLst>
          </p:cNvPr>
          <p:cNvSpPr txBox="1"/>
          <p:nvPr/>
        </p:nvSpPr>
        <p:spPr>
          <a:xfrm>
            <a:off x="3838075" y="5898028"/>
            <a:ext cx="5098524"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73737"/>
                </a:solidFill>
                <a:effectLst/>
                <a:uLnTx/>
                <a:uFillTx/>
                <a:latin typeface="Roboto" panose="02000000000000000000" pitchFamily="2" charset="0"/>
                <a:ea typeface="Roboto" panose="02000000000000000000" pitchFamily="2" charset="0"/>
                <a:cs typeface="Calibri" panose="020F0502020204030204" pitchFamily="34" charset="0"/>
              </a:rPr>
              <a:t>**Percentage estimates for Native Hawaiian/Pacific Islander youth were not available and are not included in this chart.</a:t>
            </a:r>
          </a:p>
        </p:txBody>
      </p:sp>
      <p:sp>
        <p:nvSpPr>
          <p:cNvPr id="11" name="TextBox 10">
            <a:extLst>
              <a:ext uri="{FF2B5EF4-FFF2-40B4-BE49-F238E27FC236}">
                <a16:creationId xmlns:a16="http://schemas.microsoft.com/office/drawing/2014/main" id="{6E580844-6A5C-49BA-ADA4-D882C5EBFBD0}"/>
              </a:ext>
            </a:extLst>
          </p:cNvPr>
          <p:cNvSpPr txBox="1"/>
          <p:nvPr/>
        </p:nvSpPr>
        <p:spPr>
          <a:xfrm>
            <a:off x="7867880" y="5601366"/>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spTree>
    <p:extLst>
      <p:ext uri="{BB962C8B-B14F-4D97-AF65-F5344CB8AC3E}">
        <p14:creationId xmlns:p14="http://schemas.microsoft.com/office/powerpoint/2010/main" val="732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457200" y="3847205"/>
            <a:ext cx="7299233" cy="923330"/>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Racial and Ethnic Disparities:</a:t>
            </a:r>
          </a:p>
          <a:p>
            <a:pPr lvl="0" defTabSz="707526"/>
            <a:r>
              <a:rPr lang="en-US" sz="2700" dirty="0">
                <a:solidFill>
                  <a:srgbClr val="FAFAFA"/>
                </a:solidFill>
                <a:latin typeface="Arial" charset="0"/>
                <a:ea typeface="Arial" charset="0"/>
                <a:cs typeface="Arial" charset="0"/>
              </a:rPr>
              <a:t>Black Populations </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123480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92887" y="6451379"/>
            <a:ext cx="124788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Suicide Rates for Black Populations,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826106" y="3790409"/>
            <a:ext cx="3708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Rate (age-adjusted) per 100,000</a:t>
            </a: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12" name="Chart 11">
            <a:extLst>
              <a:ext uri="{FF2B5EF4-FFF2-40B4-BE49-F238E27FC236}">
                <a16:creationId xmlns:a16="http://schemas.microsoft.com/office/drawing/2014/main" id="{9DF25B37-E3BF-408B-8196-C53D0E46A658}"/>
              </a:ext>
            </a:extLst>
          </p:cNvPr>
          <p:cNvGraphicFramePr>
            <a:graphicFrameLocks/>
          </p:cNvGraphicFramePr>
          <p:nvPr>
            <p:extLst>
              <p:ext uri="{D42A27DB-BD31-4B8C-83A1-F6EECF244321}">
                <p14:modId xmlns:p14="http://schemas.microsoft.com/office/powerpoint/2010/main" val="4276239449"/>
              </p:ext>
            </p:extLst>
          </p:nvPr>
        </p:nvGraphicFramePr>
        <p:xfrm>
          <a:off x="1306286" y="1642767"/>
          <a:ext cx="6844834" cy="460306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BFF9253-3D9A-4BEE-AD26-439F317755C9}"/>
              </a:ext>
            </a:extLst>
          </p:cNvPr>
          <p:cNvSpPr txBox="1"/>
          <p:nvPr/>
        </p:nvSpPr>
        <p:spPr>
          <a:xfrm>
            <a:off x="2169902" y="2361177"/>
            <a:ext cx="1383631" cy="307777"/>
          </a:xfrm>
          <a:prstGeom prst="rect">
            <a:avLst/>
          </a:prstGeom>
          <a:noFill/>
        </p:spPr>
        <p:txBody>
          <a:bodyPr wrap="square" rtlCol="0">
            <a:spAutoFit/>
          </a:bodyPr>
          <a:lstStyle/>
          <a:p>
            <a:r>
              <a:rPr lang="en-US" sz="1400" dirty="0">
                <a:solidFill>
                  <a:schemeClr val="tx1">
                    <a:lumMod val="60000"/>
                    <a:lumOff val="40000"/>
                  </a:schemeClr>
                </a:solidFill>
                <a:latin typeface="Roboto" panose="02000000000000000000" pitchFamily="2" charset="0"/>
                <a:ea typeface="Roboto" panose="02000000000000000000" pitchFamily="2" charset="0"/>
              </a:rPr>
              <a:t>Overall U.S.</a:t>
            </a:r>
          </a:p>
        </p:txBody>
      </p:sp>
      <p:sp>
        <p:nvSpPr>
          <p:cNvPr id="3" name="TextBox 2">
            <a:extLst>
              <a:ext uri="{FF2B5EF4-FFF2-40B4-BE49-F238E27FC236}">
                <a16:creationId xmlns:a16="http://schemas.microsoft.com/office/drawing/2014/main" id="{59A73AFE-E589-4BA6-9686-FAE942848569}"/>
              </a:ext>
            </a:extLst>
          </p:cNvPr>
          <p:cNvSpPr txBox="1"/>
          <p:nvPr/>
        </p:nvSpPr>
        <p:spPr>
          <a:xfrm>
            <a:off x="2169902" y="3926625"/>
            <a:ext cx="2959768" cy="307777"/>
          </a:xfrm>
          <a:prstGeom prst="rect">
            <a:avLst/>
          </a:prstGeom>
          <a:noFill/>
        </p:spPr>
        <p:txBody>
          <a:bodyPr wrap="square" rtlCol="0">
            <a:spAutoFit/>
          </a:bodyPr>
          <a:lstStyle/>
          <a:p>
            <a:r>
              <a:rPr lang="en-US" sz="1400" dirty="0">
                <a:solidFill>
                  <a:schemeClr val="tx1">
                    <a:lumMod val="60000"/>
                    <a:lumOff val="40000"/>
                  </a:schemeClr>
                </a:solidFill>
                <a:latin typeface="Roboto" panose="02000000000000000000" pitchFamily="2" charset="0"/>
                <a:ea typeface="Roboto" panose="02000000000000000000" pitchFamily="2" charset="0"/>
              </a:rPr>
              <a:t>Black</a:t>
            </a:r>
          </a:p>
        </p:txBody>
      </p:sp>
      <p:cxnSp>
        <p:nvCxnSpPr>
          <p:cNvPr id="13" name="Straight Connector 12">
            <a:extLst>
              <a:ext uri="{FF2B5EF4-FFF2-40B4-BE49-F238E27FC236}">
                <a16:creationId xmlns:a16="http://schemas.microsoft.com/office/drawing/2014/main" id="{4FA6C7C4-4F93-4EA1-8F6C-095C8515585A}"/>
              </a:ext>
            </a:extLst>
          </p:cNvPr>
          <p:cNvCxnSpPr/>
          <p:nvPr/>
        </p:nvCxnSpPr>
        <p:spPr>
          <a:xfrm>
            <a:off x="1869506" y="4085899"/>
            <a:ext cx="300396" cy="0"/>
          </a:xfrm>
          <a:prstGeom prst="line">
            <a:avLst/>
          </a:prstGeom>
          <a:ln w="41275">
            <a:solidFill>
              <a:srgbClr val="0066A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2401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Rates for Black Populations by Age,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4D3E8AAE-E701-4E4E-BA1C-6F780B08EFE4}"/>
              </a:ext>
            </a:extLst>
          </p:cNvPr>
          <p:cNvGraphicFramePr>
            <a:graphicFrameLocks/>
          </p:cNvGraphicFramePr>
          <p:nvPr>
            <p:extLst>
              <p:ext uri="{D42A27DB-BD31-4B8C-83A1-F6EECF244321}">
                <p14:modId xmlns:p14="http://schemas.microsoft.com/office/powerpoint/2010/main" val="2534661620"/>
              </p:ext>
            </p:extLst>
          </p:nvPr>
        </p:nvGraphicFramePr>
        <p:xfrm>
          <a:off x="575953" y="1673693"/>
          <a:ext cx="7867403" cy="471250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EA76B49-5107-4797-9527-463128F985AF}"/>
              </a:ext>
            </a:extLst>
          </p:cNvPr>
          <p:cNvSpPr txBox="1"/>
          <p:nvPr/>
        </p:nvSpPr>
        <p:spPr>
          <a:xfrm rot="16200000">
            <a:off x="-572758" y="3355817"/>
            <a:ext cx="2020424"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Rates per 100,000</a:t>
            </a:r>
          </a:p>
        </p:txBody>
      </p:sp>
    </p:spTree>
    <p:extLst>
      <p:ext uri="{BB962C8B-B14F-4D97-AF65-F5344CB8AC3E}">
        <p14:creationId xmlns:p14="http://schemas.microsoft.com/office/powerpoint/2010/main" val="205199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Death Rates for Black Populations by Sex,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F2A47DA1-A2B8-4A76-A9D1-63EA2FBE50C6}"/>
              </a:ext>
            </a:extLst>
          </p:cNvPr>
          <p:cNvGraphicFramePr>
            <a:graphicFrameLocks/>
          </p:cNvGraphicFramePr>
          <p:nvPr>
            <p:extLst>
              <p:ext uri="{D42A27DB-BD31-4B8C-83A1-F6EECF244321}">
                <p14:modId xmlns:p14="http://schemas.microsoft.com/office/powerpoint/2010/main" val="4139488437"/>
              </p:ext>
            </p:extLst>
          </p:nvPr>
        </p:nvGraphicFramePr>
        <p:xfrm>
          <a:off x="911432" y="1736765"/>
          <a:ext cx="7321137" cy="45809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865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Adults in Black Populations, United</a:t>
            </a:r>
            <a:r>
              <a:rPr kumimoji="0" lang="en-US" sz="2800" b="0" i="0" u="none" strike="noStrike" kern="1200" cap="none" spc="0" normalizeH="0" noProof="0" dirty="0">
                <a:ln>
                  <a:noFill/>
                </a:ln>
                <a:solidFill>
                  <a:srgbClr val="0065A5"/>
                </a:solidFill>
                <a:effectLst/>
                <a:uLnTx/>
                <a:uFillTx/>
                <a:latin typeface="Arial" charset="0"/>
                <a:ea typeface="+mj-ea"/>
                <a:cs typeface="Arial" charset="0"/>
              </a:rPr>
              <a:t> States </a:t>
            </a: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86171" y="6469035"/>
            <a:ext cx="16715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SAMHSA, 2020</a:t>
            </a:r>
          </a:p>
        </p:txBody>
      </p:sp>
      <p:sp>
        <p:nvSpPr>
          <p:cNvPr id="10" name="TextBox 9">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8F1535AA-2A2E-466C-8E35-9CC44A243105}"/>
              </a:ext>
            </a:extLst>
          </p:cNvPr>
          <p:cNvGraphicFramePr>
            <a:graphicFrameLocks/>
          </p:cNvGraphicFramePr>
          <p:nvPr>
            <p:extLst>
              <p:ext uri="{D42A27DB-BD31-4B8C-83A1-F6EECF244321}">
                <p14:modId xmlns:p14="http://schemas.microsoft.com/office/powerpoint/2010/main" val="386304907"/>
              </p:ext>
            </p:extLst>
          </p:nvPr>
        </p:nvGraphicFramePr>
        <p:xfrm>
          <a:off x="804553" y="1713941"/>
          <a:ext cx="7534894" cy="442028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CBF2CC2-9350-4675-85FB-473CB8510534}"/>
              </a:ext>
            </a:extLst>
          </p:cNvPr>
          <p:cNvSpPr txBox="1"/>
          <p:nvPr/>
        </p:nvSpPr>
        <p:spPr>
          <a:xfrm rot="16200000">
            <a:off x="-398109" y="2814064"/>
            <a:ext cx="2262249"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Percentage</a:t>
            </a:r>
          </a:p>
        </p:txBody>
      </p:sp>
    </p:spTree>
    <p:extLst>
      <p:ext uri="{BB962C8B-B14F-4D97-AF65-F5344CB8AC3E}">
        <p14:creationId xmlns:p14="http://schemas.microsoft.com/office/powerpoint/2010/main" val="321871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Suicide Rates at the County Level,</a:t>
            </a:r>
          </a:p>
          <a:p>
            <a:r>
              <a:rPr lang="en-US" sz="2800" b="0" dirty="0">
                <a:solidFill>
                  <a:srgbClr val="0065A5"/>
                </a:solidFill>
              </a:rPr>
              <a:t>United States 2013-2019</a:t>
            </a:r>
          </a:p>
        </p:txBody>
      </p:sp>
      <p:cxnSp>
        <p:nvCxnSpPr>
          <p:cNvPr id="4" name="Straight Connector 3"/>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143432" y="6017008"/>
            <a:ext cx="6797336" cy="707886"/>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Rates (age-adjusted) per 100,000</a:t>
            </a:r>
          </a:p>
          <a:p>
            <a:pPr algn="r"/>
            <a:r>
              <a:rPr lang="en-US" sz="1000" dirty="0">
                <a:solidFill>
                  <a:schemeClr val="accent3"/>
                </a:solidFill>
                <a:latin typeface="Roboto" panose="02000000000000000000" pitchFamily="2" charset="0"/>
                <a:ea typeface="Roboto" panose="02000000000000000000" pitchFamily="2" charset="0"/>
                <a:cs typeface="Calibri"/>
              </a:rPr>
              <a:t>Rates appearing in this map have been geospatially smoothed</a:t>
            </a:r>
            <a:br>
              <a:rPr lang="en-US" sz="1000" dirty="0">
                <a:solidFill>
                  <a:schemeClr val="accent3"/>
                </a:solidFill>
                <a:latin typeface="Roboto" panose="02000000000000000000" pitchFamily="2" charset="0"/>
                <a:ea typeface="Roboto" panose="02000000000000000000" pitchFamily="2" charset="0"/>
                <a:cs typeface="Calibri"/>
              </a:rPr>
            </a:br>
            <a:endParaRPr lang="en-US" sz="1000" dirty="0">
              <a:solidFill>
                <a:schemeClr val="accent3"/>
              </a:solidFill>
              <a:latin typeface="Roboto" panose="02000000000000000000" pitchFamily="2" charset="0"/>
              <a:ea typeface="Roboto" panose="02000000000000000000" pitchFamily="2" charset="0"/>
              <a:cs typeface="Calibri"/>
            </a:endParaRPr>
          </a:p>
          <a:p>
            <a:pPr algn="r"/>
            <a:r>
              <a:rPr lang="en-US" sz="1000" dirty="0">
                <a:solidFill>
                  <a:schemeClr val="accent3"/>
                </a:solidFill>
                <a:latin typeface="Roboto" panose="02000000000000000000" pitchFamily="2" charset="0"/>
                <a:ea typeface="Roboto" panose="02000000000000000000" pitchFamily="2" charset="0"/>
                <a:cs typeface="Calibri"/>
              </a:rPr>
              <a:t>Source: CDC WISQARS, 2021</a:t>
            </a:r>
          </a:p>
        </p:txBody>
      </p:sp>
      <p:pic>
        <p:nvPicPr>
          <p:cNvPr id="15" name="Picture 14">
            <a:extLst>
              <a:ext uri="{FF2B5EF4-FFF2-40B4-BE49-F238E27FC236}">
                <a16:creationId xmlns:a16="http://schemas.microsoft.com/office/drawing/2014/main" id="{4277E9E7-B6ED-46F5-8742-4B72A7484ABB}"/>
              </a:ext>
            </a:extLst>
          </p:cNvPr>
          <p:cNvPicPr>
            <a:picLocks noChangeAspect="1"/>
          </p:cNvPicPr>
          <p:nvPr/>
        </p:nvPicPr>
        <p:blipFill>
          <a:blip r:embed="rId3"/>
          <a:stretch>
            <a:fillRect/>
          </a:stretch>
        </p:blipFill>
        <p:spPr>
          <a:xfrm>
            <a:off x="1130968" y="1609228"/>
            <a:ext cx="7689484" cy="4407780"/>
          </a:xfrm>
          <a:prstGeom prst="rect">
            <a:avLst/>
          </a:prstGeom>
        </p:spPr>
      </p:pic>
      <p:pic>
        <p:nvPicPr>
          <p:cNvPr id="17" name="Picture 16">
            <a:extLst>
              <a:ext uri="{FF2B5EF4-FFF2-40B4-BE49-F238E27FC236}">
                <a16:creationId xmlns:a16="http://schemas.microsoft.com/office/drawing/2014/main" id="{A18E7647-088B-4298-98F0-FD5A31E12A16}"/>
              </a:ext>
            </a:extLst>
          </p:cNvPr>
          <p:cNvPicPr>
            <a:picLocks noChangeAspect="1"/>
          </p:cNvPicPr>
          <p:nvPr/>
        </p:nvPicPr>
        <p:blipFill>
          <a:blip r:embed="rId4"/>
          <a:stretch>
            <a:fillRect/>
          </a:stretch>
        </p:blipFill>
        <p:spPr>
          <a:xfrm>
            <a:off x="489785" y="4582398"/>
            <a:ext cx="1435267" cy="1332748"/>
          </a:xfrm>
          <a:prstGeom prst="rect">
            <a:avLst/>
          </a:prstGeom>
        </p:spPr>
      </p:pic>
    </p:spTree>
    <p:extLst>
      <p:ext uri="{BB962C8B-B14F-4D97-AF65-F5344CB8AC3E}">
        <p14:creationId xmlns:p14="http://schemas.microsoft.com/office/powerpoint/2010/main" val="2219358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63982591"/>
              </p:ext>
            </p:extLst>
          </p:nvPr>
        </p:nvGraphicFramePr>
        <p:xfrm>
          <a:off x="186298" y="1517931"/>
          <a:ext cx="8750301" cy="486826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High School Youth in Black Populations,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spTree>
    <p:extLst>
      <p:ext uri="{BB962C8B-B14F-4D97-AF65-F5344CB8AC3E}">
        <p14:creationId xmlns:p14="http://schemas.microsoft.com/office/powerpoint/2010/main" val="401053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457200" y="3847205"/>
            <a:ext cx="7299233" cy="923330"/>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Racial and Ethnic Disparities:</a:t>
            </a:r>
          </a:p>
          <a:p>
            <a:pPr lvl="0" defTabSz="707526"/>
            <a:r>
              <a:rPr lang="en-US" sz="2700" dirty="0">
                <a:solidFill>
                  <a:srgbClr val="FAFAFA"/>
                </a:solidFill>
                <a:latin typeface="Arial" charset="0"/>
                <a:ea typeface="Arial" charset="0"/>
                <a:cs typeface="Arial" charset="0"/>
              </a:rPr>
              <a:t>Hispanic Populations </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145719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92887" y="6451379"/>
            <a:ext cx="124788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2020</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Suicide Rates for Hispanic Populations,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126747" y="3615374"/>
            <a:ext cx="3708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Rate (age-adjusted) per 100,000</a:t>
            </a:r>
          </a:p>
        </p:txBody>
      </p:sp>
      <p:graphicFrame>
        <p:nvGraphicFramePr>
          <p:cNvPr id="13" name="Chart 12">
            <a:extLst>
              <a:ext uri="{FF2B5EF4-FFF2-40B4-BE49-F238E27FC236}">
                <a16:creationId xmlns:a16="http://schemas.microsoft.com/office/drawing/2014/main" id="{1D8FB8B5-F9D7-4B31-A14C-B0FE22324C78}"/>
              </a:ext>
            </a:extLst>
          </p:cNvPr>
          <p:cNvGraphicFramePr>
            <a:graphicFrameLocks/>
          </p:cNvGraphicFramePr>
          <p:nvPr>
            <p:extLst>
              <p:ext uri="{D42A27DB-BD31-4B8C-83A1-F6EECF244321}">
                <p14:modId xmlns:p14="http://schemas.microsoft.com/office/powerpoint/2010/main" val="3542992081"/>
              </p:ext>
            </p:extLst>
          </p:nvPr>
        </p:nvGraphicFramePr>
        <p:xfrm>
          <a:off x="1022930" y="1702823"/>
          <a:ext cx="7098140" cy="44808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C34ADB1-E147-4947-B4EF-620F799ABE3A}"/>
              </a:ext>
            </a:extLst>
          </p:cNvPr>
          <p:cNvSpPr txBox="1"/>
          <p:nvPr/>
        </p:nvSpPr>
        <p:spPr>
          <a:xfrm>
            <a:off x="1989944" y="2371156"/>
            <a:ext cx="4609474" cy="307777"/>
          </a:xfrm>
          <a:prstGeom prst="rect">
            <a:avLst/>
          </a:prstGeom>
          <a:noFill/>
        </p:spPr>
        <p:txBody>
          <a:bodyPr wrap="square">
            <a:spAutoFit/>
          </a:bodyPr>
          <a:lstStyle/>
          <a:p>
            <a:r>
              <a:rPr lang="en-US" sz="1400" dirty="0">
                <a:solidFill>
                  <a:schemeClr val="tx1">
                    <a:lumMod val="60000"/>
                    <a:lumOff val="40000"/>
                  </a:schemeClr>
                </a:solidFill>
                <a:latin typeface="Roboto" panose="02000000000000000000" pitchFamily="2" charset="0"/>
                <a:ea typeface="Roboto" panose="02000000000000000000" pitchFamily="2" charset="0"/>
              </a:rPr>
              <a:t>Overall U.S.</a:t>
            </a:r>
          </a:p>
        </p:txBody>
      </p:sp>
      <p:sp>
        <p:nvSpPr>
          <p:cNvPr id="11" name="TextBox 10">
            <a:extLst>
              <a:ext uri="{FF2B5EF4-FFF2-40B4-BE49-F238E27FC236}">
                <a16:creationId xmlns:a16="http://schemas.microsoft.com/office/drawing/2014/main" id="{1D84FA13-EA2F-408B-BB92-F73A6898B228}"/>
              </a:ext>
            </a:extLst>
          </p:cNvPr>
          <p:cNvSpPr txBox="1"/>
          <p:nvPr/>
        </p:nvSpPr>
        <p:spPr>
          <a:xfrm>
            <a:off x="1989944" y="4025179"/>
            <a:ext cx="4609474" cy="307777"/>
          </a:xfrm>
          <a:prstGeom prst="rect">
            <a:avLst/>
          </a:prstGeom>
          <a:noFill/>
        </p:spPr>
        <p:txBody>
          <a:bodyPr wrap="square">
            <a:spAutoFit/>
          </a:bodyPr>
          <a:lstStyle/>
          <a:p>
            <a:r>
              <a:rPr lang="en-US" sz="1400" dirty="0">
                <a:solidFill>
                  <a:schemeClr val="tx1">
                    <a:lumMod val="60000"/>
                    <a:lumOff val="40000"/>
                  </a:schemeClr>
                </a:solidFill>
                <a:latin typeface="Roboto" panose="02000000000000000000" pitchFamily="2" charset="0"/>
                <a:ea typeface="Roboto" panose="02000000000000000000" pitchFamily="2" charset="0"/>
              </a:rPr>
              <a:t>Hispanic</a:t>
            </a:r>
          </a:p>
        </p:txBody>
      </p:sp>
      <p:cxnSp>
        <p:nvCxnSpPr>
          <p:cNvPr id="12" name="Straight Connector 11">
            <a:extLst>
              <a:ext uri="{FF2B5EF4-FFF2-40B4-BE49-F238E27FC236}">
                <a16:creationId xmlns:a16="http://schemas.microsoft.com/office/drawing/2014/main" id="{EB23E17E-4AC8-4CF5-9067-F4E0DD84327B}"/>
              </a:ext>
            </a:extLst>
          </p:cNvPr>
          <p:cNvCxnSpPr/>
          <p:nvPr/>
        </p:nvCxnSpPr>
        <p:spPr>
          <a:xfrm>
            <a:off x="1689548" y="4145859"/>
            <a:ext cx="300396" cy="0"/>
          </a:xfrm>
          <a:prstGeom prst="line">
            <a:avLst/>
          </a:prstGeom>
          <a:ln w="41275">
            <a:solidFill>
              <a:srgbClr val="0066A4"/>
            </a:solidFill>
          </a:ln>
        </p:spPr>
        <p:style>
          <a:lnRef idx="1">
            <a:schemeClr val="accent6"/>
          </a:lnRef>
          <a:fillRef idx="0">
            <a:schemeClr val="accent6"/>
          </a:fillRef>
          <a:effectRef idx="0">
            <a:schemeClr val="accent6"/>
          </a:effectRef>
          <a:fontRef idx="minor">
            <a:schemeClr val="tx1"/>
          </a:fontRef>
        </p:style>
      </p:cxnSp>
      <p:cxnSp>
        <p:nvCxnSpPr>
          <p:cNvPr id="14" name="Straight Connector 13">
            <a:extLst>
              <a:ext uri="{FF2B5EF4-FFF2-40B4-BE49-F238E27FC236}">
                <a16:creationId xmlns:a16="http://schemas.microsoft.com/office/drawing/2014/main" id="{AFE5AF69-634B-4CE9-8B7B-08F8B0984302}"/>
              </a:ext>
            </a:extLst>
          </p:cNvPr>
          <p:cNvCxnSpPr/>
          <p:nvPr/>
        </p:nvCxnSpPr>
        <p:spPr>
          <a:xfrm>
            <a:off x="1689548" y="2525044"/>
            <a:ext cx="300396" cy="0"/>
          </a:xfrm>
          <a:prstGeom prst="line">
            <a:avLst/>
          </a:prstGeom>
          <a:ln w="41275">
            <a:solidFill>
              <a:srgbClr val="49A92F"/>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8614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Rates for Hispanic Populations by Age,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a:t>
            </a:r>
            <a:r>
              <a:rPr lang="en-US" sz="1000" dirty="0">
                <a:solidFill>
                  <a:srgbClr val="4B4B4B"/>
                </a:solidFill>
                <a:latin typeface="Roboto" panose="02000000000000000000" pitchFamily="2" charset="0"/>
                <a:ea typeface="Roboto" panose="02000000000000000000" pitchFamily="2" charset="0"/>
                <a:cs typeface="Calibri"/>
              </a:rPr>
              <a:t>CDC</a:t>
            </a: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graphicFrame>
        <p:nvGraphicFramePr>
          <p:cNvPr id="9" name="Chart 8">
            <a:extLst>
              <a:ext uri="{FF2B5EF4-FFF2-40B4-BE49-F238E27FC236}">
                <a16:creationId xmlns:a16="http://schemas.microsoft.com/office/drawing/2014/main" id="{95D41FE4-0743-4415-992E-EBED4E41745B}"/>
              </a:ext>
            </a:extLst>
          </p:cNvPr>
          <p:cNvGraphicFramePr>
            <a:graphicFrameLocks/>
          </p:cNvGraphicFramePr>
          <p:nvPr>
            <p:extLst>
              <p:ext uri="{D42A27DB-BD31-4B8C-83A1-F6EECF244321}">
                <p14:modId xmlns:p14="http://schemas.microsoft.com/office/powerpoint/2010/main" val="2566270564"/>
              </p:ext>
            </p:extLst>
          </p:nvPr>
        </p:nvGraphicFramePr>
        <p:xfrm>
          <a:off x="543297" y="1802079"/>
          <a:ext cx="8057407" cy="45841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612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Suicide Death Rates for Hispanic Populations by Sex, United States 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graphicFrame>
        <p:nvGraphicFramePr>
          <p:cNvPr id="9" name="Chart 8">
            <a:extLst>
              <a:ext uri="{FF2B5EF4-FFF2-40B4-BE49-F238E27FC236}">
                <a16:creationId xmlns:a16="http://schemas.microsoft.com/office/drawing/2014/main" id="{0C547999-9C00-43F5-BCCB-F5294AF4A6DB}"/>
              </a:ext>
            </a:extLst>
          </p:cNvPr>
          <p:cNvGraphicFramePr>
            <a:graphicFrameLocks/>
          </p:cNvGraphicFramePr>
          <p:nvPr>
            <p:extLst>
              <p:ext uri="{D42A27DB-BD31-4B8C-83A1-F6EECF244321}">
                <p14:modId xmlns:p14="http://schemas.microsoft.com/office/powerpoint/2010/main" val="3221984154"/>
              </p:ext>
            </p:extLst>
          </p:nvPr>
        </p:nvGraphicFramePr>
        <p:xfrm>
          <a:off x="760021" y="1701141"/>
          <a:ext cx="7944592" cy="46046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391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Adults in Hispanic Populations,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86171" y="6469035"/>
            <a:ext cx="16715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SAMHSA, 2020</a:t>
            </a:r>
          </a:p>
        </p:txBody>
      </p:sp>
      <p:graphicFrame>
        <p:nvGraphicFramePr>
          <p:cNvPr id="9" name="Chart 8">
            <a:extLst>
              <a:ext uri="{FF2B5EF4-FFF2-40B4-BE49-F238E27FC236}">
                <a16:creationId xmlns:a16="http://schemas.microsoft.com/office/drawing/2014/main" id="{B3A880B6-E099-43B1-8490-B570F3D98F29}"/>
              </a:ext>
            </a:extLst>
          </p:cNvPr>
          <p:cNvGraphicFramePr>
            <a:graphicFrameLocks/>
          </p:cNvGraphicFramePr>
          <p:nvPr>
            <p:extLst>
              <p:ext uri="{D42A27DB-BD31-4B8C-83A1-F6EECF244321}">
                <p14:modId xmlns:p14="http://schemas.microsoft.com/office/powerpoint/2010/main" val="1273072207"/>
              </p:ext>
            </p:extLst>
          </p:nvPr>
        </p:nvGraphicFramePr>
        <p:xfrm>
          <a:off x="641685" y="1768642"/>
          <a:ext cx="7860631"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A6D376B0-FEF3-4362-90B3-A05658B5E094}"/>
              </a:ext>
            </a:extLst>
          </p:cNvPr>
          <p:cNvSpPr txBox="1"/>
          <p:nvPr/>
        </p:nvSpPr>
        <p:spPr>
          <a:xfrm rot="16200000">
            <a:off x="-769835" y="2962375"/>
            <a:ext cx="2262249" cy="307777"/>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rPr>
              <a:t>Percentage</a:t>
            </a:r>
          </a:p>
        </p:txBody>
      </p:sp>
    </p:spTree>
    <p:extLst>
      <p:ext uri="{BB962C8B-B14F-4D97-AF65-F5344CB8AC3E}">
        <p14:creationId xmlns:p14="http://schemas.microsoft.com/office/powerpoint/2010/main" val="244436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44666956"/>
              </p:ext>
            </p:extLst>
          </p:nvPr>
        </p:nvGraphicFramePr>
        <p:xfrm>
          <a:off x="186298" y="1517930"/>
          <a:ext cx="8750301" cy="488364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High School Youth in Hispanic Populations,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a:t>
            </a:r>
            <a:r>
              <a:rPr lang="en-US" sz="1000" dirty="0">
                <a:solidFill>
                  <a:srgbClr val="4B4B4B"/>
                </a:solidFill>
                <a:latin typeface="Roboto" panose="02000000000000000000" pitchFamily="2" charset="0"/>
                <a:ea typeface="Roboto" panose="02000000000000000000" pitchFamily="2" charset="0"/>
                <a:cs typeface="Calibri"/>
              </a:rPr>
              <a:t>CDC</a:t>
            </a: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 2020</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Tree>
    <p:extLst>
      <p:ext uri="{BB962C8B-B14F-4D97-AF65-F5344CB8AC3E}">
        <p14:creationId xmlns:p14="http://schemas.microsoft.com/office/powerpoint/2010/main" val="4593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457200" y="3847205"/>
            <a:ext cx="7299233" cy="923330"/>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Racial and Ethnic Disparities:</a:t>
            </a:r>
          </a:p>
          <a:p>
            <a:pPr lvl="0" defTabSz="707526"/>
            <a:r>
              <a:rPr lang="en-US" sz="2700" dirty="0">
                <a:solidFill>
                  <a:srgbClr val="FAFAFA"/>
                </a:solidFill>
                <a:latin typeface="Arial" charset="0"/>
                <a:ea typeface="Arial" charset="0"/>
                <a:cs typeface="Arial" charset="0"/>
              </a:rPr>
              <a:t>White Populations </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4057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92887" y="6451379"/>
            <a:ext cx="124788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Rates for White Populations,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034313" y="3585196"/>
            <a:ext cx="3708403"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B4B4B"/>
                </a:solidFill>
                <a:effectLst/>
                <a:uLnTx/>
                <a:uFillTx/>
                <a:latin typeface="Calibri"/>
                <a:ea typeface="+mn-ea"/>
                <a:cs typeface="Calibri"/>
              </a:rPr>
              <a:t>Rate (age-adjusted) per 100,000</a:t>
            </a: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15" name="Chart 14">
            <a:extLst>
              <a:ext uri="{FF2B5EF4-FFF2-40B4-BE49-F238E27FC236}">
                <a16:creationId xmlns:a16="http://schemas.microsoft.com/office/drawing/2014/main" id="{1CE9EFB3-D56D-403D-8256-95BE603DA933}"/>
              </a:ext>
            </a:extLst>
          </p:cNvPr>
          <p:cNvGraphicFramePr>
            <a:graphicFrameLocks/>
          </p:cNvGraphicFramePr>
          <p:nvPr>
            <p:extLst>
              <p:ext uri="{D42A27DB-BD31-4B8C-83A1-F6EECF244321}">
                <p14:modId xmlns:p14="http://schemas.microsoft.com/office/powerpoint/2010/main" val="53726381"/>
              </p:ext>
            </p:extLst>
          </p:nvPr>
        </p:nvGraphicFramePr>
        <p:xfrm>
          <a:off x="665019" y="1677933"/>
          <a:ext cx="7813962" cy="4465121"/>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5E543B8F-270A-47FA-A6DE-91BC40C5772A}"/>
              </a:ext>
            </a:extLst>
          </p:cNvPr>
          <p:cNvCxnSpPr/>
          <p:nvPr/>
        </p:nvCxnSpPr>
        <p:spPr>
          <a:xfrm>
            <a:off x="1704538" y="3006607"/>
            <a:ext cx="300396" cy="0"/>
          </a:xfrm>
          <a:prstGeom prst="line">
            <a:avLst/>
          </a:prstGeom>
          <a:ln w="41275">
            <a:solidFill>
              <a:srgbClr val="0066A4"/>
            </a:solidFill>
          </a:ln>
        </p:spPr>
        <p:style>
          <a:lnRef idx="1">
            <a:schemeClr val="accent6"/>
          </a:lnRef>
          <a:fillRef idx="0">
            <a:schemeClr val="accent6"/>
          </a:fillRef>
          <a:effectRef idx="0">
            <a:schemeClr val="accent6"/>
          </a:effectRef>
          <a:fontRef idx="minor">
            <a:schemeClr val="tx1"/>
          </a:fontRef>
        </p:style>
      </p:cxnSp>
      <p:cxnSp>
        <p:nvCxnSpPr>
          <p:cNvPr id="9" name="Straight Connector 8">
            <a:extLst>
              <a:ext uri="{FF2B5EF4-FFF2-40B4-BE49-F238E27FC236}">
                <a16:creationId xmlns:a16="http://schemas.microsoft.com/office/drawing/2014/main" id="{B8DDFE23-077F-41C7-995F-C9174E21FDB3}"/>
              </a:ext>
            </a:extLst>
          </p:cNvPr>
          <p:cNvCxnSpPr/>
          <p:nvPr/>
        </p:nvCxnSpPr>
        <p:spPr>
          <a:xfrm>
            <a:off x="1636192" y="3624908"/>
            <a:ext cx="300396" cy="0"/>
          </a:xfrm>
          <a:prstGeom prst="line">
            <a:avLst/>
          </a:prstGeom>
          <a:ln w="41275">
            <a:solidFill>
              <a:srgbClr val="49A92F"/>
            </a:solidFill>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7CDC6BED-8216-4097-B4CF-3E2C2B3E829D}"/>
              </a:ext>
            </a:extLst>
          </p:cNvPr>
          <p:cNvSpPr txBox="1"/>
          <p:nvPr/>
        </p:nvSpPr>
        <p:spPr>
          <a:xfrm>
            <a:off x="2004934" y="3471019"/>
            <a:ext cx="4609474" cy="307777"/>
          </a:xfrm>
          <a:prstGeom prst="rect">
            <a:avLst/>
          </a:prstGeom>
          <a:noFill/>
        </p:spPr>
        <p:txBody>
          <a:bodyPr wrap="square">
            <a:spAutoFit/>
          </a:bodyPr>
          <a:lstStyle/>
          <a:p>
            <a:r>
              <a:rPr lang="en-US" sz="1400" dirty="0">
                <a:solidFill>
                  <a:schemeClr val="tx1">
                    <a:lumMod val="60000"/>
                    <a:lumOff val="40000"/>
                  </a:schemeClr>
                </a:solidFill>
                <a:latin typeface="Roboto" panose="02000000000000000000" pitchFamily="2" charset="0"/>
                <a:ea typeface="Roboto" panose="02000000000000000000" pitchFamily="2" charset="0"/>
              </a:rPr>
              <a:t>Overall U.S.</a:t>
            </a:r>
          </a:p>
        </p:txBody>
      </p:sp>
    </p:spTree>
    <p:extLst>
      <p:ext uri="{BB962C8B-B14F-4D97-AF65-F5344CB8AC3E}">
        <p14:creationId xmlns:p14="http://schemas.microsoft.com/office/powerpoint/2010/main" val="8609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Rates for White Populations by Age,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FB76ED03-074E-4951-B906-8F7F919FC3BF}"/>
              </a:ext>
            </a:extLst>
          </p:cNvPr>
          <p:cNvGraphicFramePr>
            <a:graphicFrameLocks/>
          </p:cNvGraphicFramePr>
          <p:nvPr>
            <p:extLst>
              <p:ext uri="{D42A27DB-BD31-4B8C-83A1-F6EECF244321}">
                <p14:modId xmlns:p14="http://schemas.microsoft.com/office/powerpoint/2010/main" val="755301608"/>
              </p:ext>
            </p:extLst>
          </p:nvPr>
        </p:nvGraphicFramePr>
        <p:xfrm>
          <a:off x="667987" y="1753124"/>
          <a:ext cx="7808027" cy="484955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D3639F83-7DC1-4070-BD02-C1238D0328FD}"/>
              </a:ext>
            </a:extLst>
          </p:cNvPr>
          <p:cNvSpPr txBox="1"/>
          <p:nvPr/>
        </p:nvSpPr>
        <p:spPr>
          <a:xfrm rot="16200000">
            <a:off x="-375172" y="3171750"/>
            <a:ext cx="2020424" cy="276999"/>
          </a:xfrm>
          <a:prstGeom prst="rect">
            <a:avLst/>
          </a:prstGeom>
          <a:noFill/>
        </p:spPr>
        <p:txBody>
          <a:bodyPr wrap="square" rtlCol="0">
            <a:spAutoFit/>
          </a:bodyPr>
          <a:lstStyle/>
          <a:p>
            <a:r>
              <a:rPr lang="en-US" sz="1200" dirty="0">
                <a:latin typeface="Roboto" panose="02000000000000000000" pitchFamily="2" charset="0"/>
                <a:ea typeface="Roboto" panose="02000000000000000000" pitchFamily="2" charset="0"/>
              </a:rPr>
              <a:t>Rates per 100,000</a:t>
            </a:r>
          </a:p>
        </p:txBody>
      </p:sp>
    </p:spTree>
    <p:extLst>
      <p:ext uri="{BB962C8B-B14F-4D97-AF65-F5344CB8AC3E}">
        <p14:creationId xmlns:p14="http://schemas.microsoft.com/office/powerpoint/2010/main" val="45453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362733" y="4257512"/>
            <a:ext cx="7299233" cy="523220"/>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AFAFA"/>
                </a:solidFill>
                <a:effectLst/>
                <a:uLnTx/>
                <a:uFillTx/>
                <a:latin typeface="Arial" charset="0"/>
                <a:ea typeface="Arial" charset="0"/>
                <a:cs typeface="Arial" charset="0"/>
              </a:rPr>
              <a:t>Suicide</a:t>
            </a: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 by Age</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212740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rPr>
              <a:t>Suicide Death Rates for White Populations by Sex, </a:t>
            </a:r>
          </a:p>
          <a:p>
            <a:pPr marL="0" marR="0" lvl="0" indent="0" algn="l" defTabSz="604708" rtl="0" eaLnBrk="1" fontAlgn="auto" latinLnBrk="0" hangingPunct="1">
              <a:lnSpc>
                <a:spcPct val="100000"/>
              </a:lnSpc>
              <a:spcBef>
                <a:spcPct val="0"/>
              </a:spcBef>
              <a:spcAft>
                <a:spcPts val="0"/>
              </a:spcAft>
              <a:buClrTx/>
              <a:buSzTx/>
              <a:buFontTx/>
              <a:buNone/>
              <a:tabLst/>
              <a:defRPr/>
            </a:pPr>
            <a:r>
              <a:rPr lang="en-US" sz="2800" b="0" dirty="0">
                <a:solidFill>
                  <a:srgbClr val="0065A5"/>
                </a:solidFill>
              </a:rPr>
              <a:t>United States </a:t>
            </a:r>
            <a:r>
              <a:rPr kumimoji="0" lang="en-US" sz="2800" b="0" i="0" u="none" strike="noStrike" kern="1200" cap="none" spc="0" normalizeH="0" baseline="0" noProof="0" dirty="0">
                <a:ln>
                  <a:noFill/>
                </a:ln>
                <a:solidFill>
                  <a:srgbClr val="0065A5"/>
                </a:solidFill>
                <a:effectLst/>
                <a:uLnTx/>
                <a:uFillTx/>
              </a:rPr>
              <a:t>2010-2019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a:t>
            </a:r>
            <a:r>
              <a:rPr lang="en-US" sz="1000" dirty="0">
                <a:solidFill>
                  <a:srgbClr val="4B4B4B"/>
                </a:solidFill>
                <a:latin typeface="Roboto" panose="02000000000000000000" pitchFamily="2" charset="0"/>
                <a:ea typeface="Roboto" panose="02000000000000000000" pitchFamily="2" charset="0"/>
                <a:cs typeface="Calibri"/>
              </a:rPr>
              <a:t>C</a:t>
            </a: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8DBD2953-A0B5-44E1-80B4-B435841E5B9B}"/>
              </a:ext>
            </a:extLst>
          </p:cNvPr>
          <p:cNvGraphicFramePr>
            <a:graphicFrameLocks/>
          </p:cNvGraphicFramePr>
          <p:nvPr>
            <p:extLst>
              <p:ext uri="{D42A27DB-BD31-4B8C-83A1-F6EECF244321}">
                <p14:modId xmlns:p14="http://schemas.microsoft.com/office/powerpoint/2010/main" val="766480622"/>
              </p:ext>
            </p:extLst>
          </p:nvPr>
        </p:nvGraphicFramePr>
        <p:xfrm>
          <a:off x="807929" y="1749952"/>
          <a:ext cx="7528143" cy="4382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488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Adults in White Populations, United States</a:t>
            </a:r>
            <a:r>
              <a:rPr kumimoji="0" lang="en-US" sz="2800" b="0" i="0" u="none" strike="noStrike" kern="1200" cap="none" spc="0" normalizeH="0" noProof="0" dirty="0">
                <a:ln>
                  <a:noFill/>
                </a:ln>
                <a:solidFill>
                  <a:srgbClr val="0065A5"/>
                </a:solidFill>
                <a:effectLst/>
                <a:uLnTx/>
                <a:uFillTx/>
                <a:latin typeface="Arial" charset="0"/>
                <a:ea typeface="+mj-ea"/>
                <a:cs typeface="Arial" charset="0"/>
              </a:rPr>
              <a:t> </a:t>
            </a:r>
            <a:r>
              <a:rPr kumimoji="0" lang="en-US" sz="2800" b="0" i="0" u="none" strike="noStrike" kern="1200" cap="none" spc="0" normalizeH="0" baseline="0" noProof="0" dirty="0">
                <a:ln>
                  <a:noFill/>
                </a:ln>
                <a:solidFill>
                  <a:srgbClr val="0065A5"/>
                </a:solidFill>
                <a:effectLst/>
                <a:uLnTx/>
                <a:uFillTx/>
                <a:latin typeface="Arial" charset="0"/>
                <a:ea typeface="+mj-ea"/>
                <a:cs typeface="Arial" charset="0"/>
              </a:rPr>
              <a:t>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86171" y="6469035"/>
            <a:ext cx="1671531"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SAMHSA, 2021</a:t>
            </a:r>
          </a:p>
        </p:txBody>
      </p:sp>
      <p:sp>
        <p:nvSpPr>
          <p:cNvPr id="10" name="TextBox 9">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graphicFrame>
        <p:nvGraphicFramePr>
          <p:cNvPr id="9" name="Chart 8">
            <a:extLst>
              <a:ext uri="{FF2B5EF4-FFF2-40B4-BE49-F238E27FC236}">
                <a16:creationId xmlns:a16="http://schemas.microsoft.com/office/drawing/2014/main" id="{51AD57B2-6F05-4F95-BF51-2E6CC77708E6}"/>
              </a:ext>
            </a:extLst>
          </p:cNvPr>
          <p:cNvGraphicFramePr>
            <a:graphicFrameLocks/>
          </p:cNvGraphicFramePr>
          <p:nvPr>
            <p:extLst>
              <p:ext uri="{D42A27DB-BD31-4B8C-83A1-F6EECF244321}">
                <p14:modId xmlns:p14="http://schemas.microsoft.com/office/powerpoint/2010/main" val="2382597665"/>
              </p:ext>
            </p:extLst>
          </p:nvPr>
        </p:nvGraphicFramePr>
        <p:xfrm>
          <a:off x="562381" y="1752599"/>
          <a:ext cx="8019239" cy="4410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2865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890280901"/>
              </p:ext>
            </p:extLst>
          </p:nvPr>
        </p:nvGraphicFramePr>
        <p:xfrm>
          <a:off x="186298" y="1517930"/>
          <a:ext cx="8750301" cy="486826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6330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pPr marL="0" marR="0" lvl="0" indent="0" algn="l" defTabSz="604708"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solidFill>
                  <a:srgbClr val="0065A5"/>
                </a:solidFill>
                <a:effectLst/>
                <a:uLnTx/>
                <a:uFillTx/>
                <a:latin typeface="Arial" charset="0"/>
                <a:ea typeface="+mj-ea"/>
                <a:cs typeface="Arial" charset="0"/>
              </a:rPr>
              <a:t>Past-Year Suicidal Thoughts and Behaviors for High School Youth in White Populations, United</a:t>
            </a:r>
            <a:r>
              <a:rPr kumimoji="0" lang="en-US" sz="2600" b="0" i="0" u="none" strike="noStrike" kern="1200" cap="none" spc="0" normalizeH="0" noProof="0" dirty="0">
                <a:ln>
                  <a:noFill/>
                </a:ln>
                <a:solidFill>
                  <a:srgbClr val="0065A5"/>
                </a:solidFill>
                <a:effectLst/>
                <a:uLnTx/>
                <a:uFillTx/>
                <a:latin typeface="Arial" charset="0"/>
                <a:ea typeface="+mj-ea"/>
                <a:cs typeface="Arial" charset="0"/>
              </a:rPr>
              <a:t> States </a:t>
            </a:r>
            <a:r>
              <a:rPr kumimoji="0" lang="en-US" sz="2600" b="0" i="0" u="none" strike="noStrike" kern="1200" cap="none" spc="0" normalizeH="0" baseline="0" noProof="0" dirty="0">
                <a:ln>
                  <a:noFill/>
                </a:ln>
                <a:solidFill>
                  <a:srgbClr val="0065A5"/>
                </a:solidFill>
                <a:effectLst/>
                <a:uLnTx/>
                <a:uFillTx/>
                <a:latin typeface="Arial" charset="0"/>
                <a:ea typeface="+mj-ea"/>
                <a:cs typeface="Arial" charset="0"/>
              </a:rPr>
              <a:t>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923314" y="6484421"/>
            <a:ext cx="2034388" cy="24622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B4B4B"/>
                </a:solidFill>
                <a:effectLst/>
                <a:uLnTx/>
                <a:uFillTx/>
                <a:latin typeface="Roboto" panose="02000000000000000000" pitchFamily="2" charset="0"/>
                <a:ea typeface="Roboto" panose="02000000000000000000" pitchFamily="2" charset="0"/>
                <a:cs typeface="Calibri"/>
              </a:rPr>
              <a:t>Source: CDC, 2021</a:t>
            </a:r>
          </a:p>
        </p:txBody>
      </p:sp>
      <p:sp>
        <p:nvSpPr>
          <p:cNvPr id="10" name="TextBox 1">
            <a:extLst>
              <a:ext uri="{FF2B5EF4-FFF2-40B4-BE49-F238E27FC236}">
                <a16:creationId xmlns:a16="http://schemas.microsoft.com/office/drawing/2014/main" id="{05610FEF-73BE-44E3-BCF8-6E75E7B6FDA6}"/>
              </a:ext>
            </a:extLst>
          </p:cNvPr>
          <p:cNvSpPr txBox="1"/>
          <p:nvPr/>
        </p:nvSpPr>
        <p:spPr>
          <a:xfrm>
            <a:off x="186298" y="6469035"/>
            <a:ext cx="1174483" cy="26160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373737"/>
              </a:solidFill>
              <a:effectLst/>
              <a:uLnTx/>
              <a:uFillTx/>
              <a:latin typeface="Gill Sans MT"/>
              <a:ea typeface="+mn-ea"/>
              <a:cs typeface="+mn-cs"/>
            </a:endParaRPr>
          </a:p>
        </p:txBody>
      </p:sp>
      <p:sp>
        <p:nvSpPr>
          <p:cNvPr id="11" name="TextBox 10">
            <a:extLst>
              <a:ext uri="{FF2B5EF4-FFF2-40B4-BE49-F238E27FC236}">
                <a16:creationId xmlns:a16="http://schemas.microsoft.com/office/drawing/2014/main" id="{6E580844-6A5C-49BA-ADA4-D882C5EBFBD0}"/>
              </a:ext>
            </a:extLst>
          </p:cNvPr>
          <p:cNvSpPr txBox="1"/>
          <p:nvPr/>
        </p:nvSpPr>
        <p:spPr>
          <a:xfrm>
            <a:off x="7872050" y="6245829"/>
            <a:ext cx="1068718" cy="246221"/>
          </a:xfrm>
          <a:prstGeom prst="rect">
            <a:avLst/>
          </a:prstGeom>
          <a:noFill/>
        </p:spPr>
        <p:txBody>
          <a:bodyPr wrap="square" rtlCol="0">
            <a:spAutoFit/>
          </a:bodyPr>
          <a:lstStyle/>
          <a:p>
            <a:pPr algn="r"/>
            <a:r>
              <a:rPr lang="en-US" sz="1000" dirty="0">
                <a:latin typeface="Roboto" panose="02000000000000000000" pitchFamily="2" charset="0"/>
                <a:ea typeface="Roboto" panose="02000000000000000000" pitchFamily="2" charset="0"/>
                <a:cs typeface="Calibri" panose="020F0502020204030204" pitchFamily="34" charset="0"/>
              </a:rPr>
              <a:t>*Non-Hispanic</a:t>
            </a:r>
          </a:p>
        </p:txBody>
      </p:sp>
    </p:spTree>
    <p:extLst>
      <p:ext uri="{BB962C8B-B14F-4D97-AF65-F5344CB8AC3E}">
        <p14:creationId xmlns:p14="http://schemas.microsoft.com/office/powerpoint/2010/main" val="65121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362733" y="4257512"/>
            <a:ext cx="7299233" cy="507831"/>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Suicide and Opioids</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194374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84851" y="6451379"/>
            <a:ext cx="1255918"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7" y="388965"/>
            <a:ext cx="8750301"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Selected Injury-Related Death Rates, </a:t>
            </a:r>
          </a:p>
          <a:p>
            <a:r>
              <a:rPr lang="en-US" sz="2800" b="0" dirty="0">
                <a:solidFill>
                  <a:srgbClr val="0065A5"/>
                </a:solidFill>
              </a:rPr>
              <a:t>United States 2005-2019</a:t>
            </a:r>
          </a:p>
        </p:txBody>
      </p:sp>
      <p:graphicFrame>
        <p:nvGraphicFramePr>
          <p:cNvPr id="35" name="Chart 34"/>
          <p:cNvGraphicFramePr/>
          <p:nvPr>
            <p:extLst>
              <p:ext uri="{D42A27DB-BD31-4B8C-83A1-F6EECF244321}">
                <p14:modId xmlns:p14="http://schemas.microsoft.com/office/powerpoint/2010/main" val="1161998760"/>
              </p:ext>
            </p:extLst>
          </p:nvPr>
        </p:nvGraphicFramePr>
        <p:xfrm>
          <a:off x="445470" y="1696452"/>
          <a:ext cx="8495298" cy="4590047"/>
        </p:xfrm>
        <a:graphic>
          <a:graphicData uri="http://schemas.openxmlformats.org/drawingml/2006/chart">
            <c:chart xmlns:c="http://schemas.openxmlformats.org/drawingml/2006/chart" xmlns:r="http://schemas.openxmlformats.org/officeDocument/2006/relationships" r:id="rId3"/>
          </a:graphicData>
        </a:graphic>
      </p:graphicFrame>
      <p:sp>
        <p:nvSpPr>
          <p:cNvPr id="40" name="TextBox 39"/>
          <p:cNvSpPr txBox="1"/>
          <p:nvPr/>
        </p:nvSpPr>
        <p:spPr>
          <a:xfrm rot="16200000">
            <a:off x="-1578009" y="3668812"/>
            <a:ext cx="3708403" cy="307777"/>
          </a:xfrm>
          <a:prstGeom prst="rect">
            <a:avLst/>
          </a:prstGeom>
          <a:noFill/>
        </p:spPr>
        <p:txBody>
          <a:bodyPr wrap="square" rtlCol="0">
            <a:spAutoFit/>
          </a:bodyPr>
          <a:lstStyle/>
          <a:p>
            <a:pPr algn="ctr"/>
            <a:r>
              <a:rPr lang="en-US" sz="1400" dirty="0">
                <a:solidFill>
                  <a:schemeClr val="accent3"/>
                </a:solidFill>
                <a:latin typeface="Roboto" panose="02000000000000000000" pitchFamily="2" charset="0"/>
                <a:ea typeface="Roboto" panose="02000000000000000000" pitchFamily="2" charset="0"/>
                <a:cs typeface="Calibri"/>
              </a:rPr>
              <a:t>Rate (age-adjusted) per 100,000</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1" name="TextBox 1">
            <a:extLst>
              <a:ext uri="{FF2B5EF4-FFF2-40B4-BE49-F238E27FC236}">
                <a16:creationId xmlns:a16="http://schemas.microsoft.com/office/drawing/2014/main" id="{45EE5068-0C74-42E9-836A-9E88CAD8FD77}"/>
              </a:ext>
            </a:extLst>
          </p:cNvPr>
          <p:cNvSpPr txBox="1"/>
          <p:nvPr/>
        </p:nvSpPr>
        <p:spPr>
          <a:xfrm>
            <a:off x="1446007" y="4959803"/>
            <a:ext cx="1894114" cy="2857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1" dirty="0">
              <a:latin typeface="Calibri" panose="020F0502020204030204" pitchFamily="34" charset="0"/>
              <a:cs typeface="Calibri" panose="020F0502020204030204" pitchFamily="34" charset="0"/>
            </a:endParaRPr>
          </a:p>
        </p:txBody>
      </p:sp>
      <p:sp>
        <p:nvSpPr>
          <p:cNvPr id="12" name="TextBox 1">
            <a:extLst>
              <a:ext uri="{FF2B5EF4-FFF2-40B4-BE49-F238E27FC236}">
                <a16:creationId xmlns:a16="http://schemas.microsoft.com/office/drawing/2014/main" id="{45EE5068-0C74-42E9-836A-9E88CAD8FD77}"/>
              </a:ext>
            </a:extLst>
          </p:cNvPr>
          <p:cNvSpPr txBox="1"/>
          <p:nvPr/>
        </p:nvSpPr>
        <p:spPr>
          <a:xfrm>
            <a:off x="2046896" y="4250635"/>
            <a:ext cx="2103807" cy="2901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1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711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448" y="466176"/>
            <a:ext cx="8186178" cy="6164011"/>
            <a:chOff x="-28448" y="685632"/>
            <a:chExt cx="8186178" cy="6164011"/>
          </a:xfrm>
        </p:grpSpPr>
        <p:sp>
          <p:nvSpPr>
            <p:cNvPr id="21" name="Isosceles Triangle 20"/>
            <p:cNvSpPr/>
            <p:nvPr/>
          </p:nvSpPr>
          <p:spPr>
            <a:xfrm rot="16565402">
              <a:off x="1943057" y="634970"/>
              <a:ext cx="6164011" cy="6265335"/>
            </a:xfrm>
            <a:prstGeom prst="triangle">
              <a:avLst>
                <a:gd name="adj" fmla="val 46226"/>
              </a:avLst>
            </a:prstGeom>
            <a:gradFill flip="none" rotWithShape="1">
              <a:gsLst>
                <a:gs pos="38000">
                  <a:schemeClr val="bg2">
                    <a:lumMod val="40000"/>
                    <a:lumOff val="60000"/>
                  </a:schemeClr>
                </a:gs>
                <a:gs pos="78000">
                  <a:schemeClr val="bg1"/>
                </a:gs>
              </a:gsLst>
              <a:lin ang="486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22" name="Chart 21"/>
            <p:cNvGraphicFramePr/>
            <p:nvPr>
              <p:extLst>
                <p:ext uri="{D42A27DB-BD31-4B8C-83A1-F6EECF244321}">
                  <p14:modId xmlns:p14="http://schemas.microsoft.com/office/powerpoint/2010/main" val="4107638320"/>
                </p:ext>
              </p:extLst>
            </p:nvPr>
          </p:nvGraphicFramePr>
          <p:xfrm>
            <a:off x="-28448" y="1841500"/>
            <a:ext cx="3672533" cy="3693583"/>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23" name="Chart 22"/>
          <p:cNvGraphicFramePr/>
          <p:nvPr>
            <p:extLst>
              <p:ext uri="{D42A27DB-BD31-4B8C-83A1-F6EECF244321}">
                <p14:modId xmlns:p14="http://schemas.microsoft.com/office/powerpoint/2010/main" val="2661258960"/>
              </p:ext>
            </p:extLst>
          </p:nvPr>
        </p:nvGraphicFramePr>
        <p:xfrm>
          <a:off x="3987446" y="2479653"/>
          <a:ext cx="5448667" cy="3409949"/>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3"/>
          <p:cNvSpPr txBox="1"/>
          <p:nvPr/>
        </p:nvSpPr>
        <p:spPr>
          <a:xfrm>
            <a:off x="4470368" y="2225126"/>
            <a:ext cx="4611782" cy="338554"/>
          </a:xfrm>
          <a:prstGeom prst="rect">
            <a:avLst/>
          </a:prstGeom>
          <a:noFill/>
        </p:spPr>
        <p:txBody>
          <a:bodyPr wrap="square" rtlCol="0">
            <a:spAutoFit/>
          </a:bodyPr>
          <a:lstStyle/>
          <a:p>
            <a:pPr algn="ctr"/>
            <a:r>
              <a:rPr lang="en-US" sz="1600" dirty="0">
                <a:solidFill>
                  <a:schemeClr val="accent3"/>
                </a:solidFill>
                <a:latin typeface="Roboto" panose="02000000000000000000" pitchFamily="2" charset="0"/>
                <a:ea typeface="Roboto" panose="02000000000000000000" pitchFamily="2" charset="0"/>
                <a:cs typeface="Calibri"/>
              </a:rPr>
              <a:t>Poisoning Suicides by Substance – 2019</a:t>
            </a:r>
            <a:endParaRPr lang="en-US" baseline="30000" dirty="0">
              <a:solidFill>
                <a:schemeClr val="accent3"/>
              </a:solidFill>
              <a:latin typeface="Roboto" panose="02000000000000000000" pitchFamily="2" charset="0"/>
              <a:ea typeface="Roboto" panose="02000000000000000000" pitchFamily="2" charset="0"/>
              <a:cs typeface="Calibri"/>
            </a:endParaRPr>
          </a:p>
        </p:txBody>
      </p:sp>
      <p:sp>
        <p:nvSpPr>
          <p:cNvPr id="26" name="TextBox 25"/>
          <p:cNvSpPr txBox="1"/>
          <p:nvPr/>
        </p:nvSpPr>
        <p:spPr>
          <a:xfrm>
            <a:off x="152682" y="3664940"/>
            <a:ext cx="1877724" cy="646331"/>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Calibri"/>
              </a:rPr>
              <a:t>Firearms</a:t>
            </a:r>
          </a:p>
          <a:p>
            <a:pPr algn="ctr"/>
            <a:r>
              <a:rPr lang="en-US" dirty="0">
                <a:solidFill>
                  <a:schemeClr val="bg1"/>
                </a:solidFill>
                <a:latin typeface="Roboto" panose="02000000000000000000" pitchFamily="2" charset="0"/>
                <a:ea typeface="Roboto" panose="02000000000000000000" pitchFamily="2" charset="0"/>
                <a:cs typeface="Calibri"/>
              </a:rPr>
              <a:t>51%</a:t>
            </a:r>
          </a:p>
        </p:txBody>
      </p:sp>
      <p:sp>
        <p:nvSpPr>
          <p:cNvPr id="27" name="TextBox 26"/>
          <p:cNvSpPr txBox="1"/>
          <p:nvPr/>
        </p:nvSpPr>
        <p:spPr>
          <a:xfrm>
            <a:off x="1146258" y="2479653"/>
            <a:ext cx="1952979" cy="646331"/>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Calibri"/>
              </a:rPr>
              <a:t>Suffocation</a:t>
            </a:r>
          </a:p>
          <a:p>
            <a:pPr algn="ctr"/>
            <a:r>
              <a:rPr lang="en-US" dirty="0">
                <a:solidFill>
                  <a:schemeClr val="bg1"/>
                </a:solidFill>
                <a:latin typeface="Roboto" panose="02000000000000000000" pitchFamily="2" charset="0"/>
                <a:ea typeface="Roboto" panose="02000000000000000000" pitchFamily="2" charset="0"/>
                <a:cs typeface="Calibri"/>
              </a:rPr>
              <a:t>29%</a:t>
            </a:r>
          </a:p>
        </p:txBody>
      </p:sp>
      <p:sp>
        <p:nvSpPr>
          <p:cNvPr id="28" name="TextBox 27"/>
          <p:cNvSpPr txBox="1"/>
          <p:nvPr/>
        </p:nvSpPr>
        <p:spPr>
          <a:xfrm>
            <a:off x="2304644" y="3231126"/>
            <a:ext cx="1325825" cy="646331"/>
          </a:xfrm>
          <a:prstGeom prst="rect">
            <a:avLst/>
          </a:prstGeom>
          <a:noFill/>
        </p:spPr>
        <p:txBody>
          <a:bodyPr wrap="square" rtlCol="0">
            <a:spAutoFit/>
          </a:bodyPr>
          <a:lstStyle/>
          <a:p>
            <a:pPr algn="ctr"/>
            <a:r>
              <a:rPr lang="en-US" dirty="0">
                <a:solidFill>
                  <a:schemeClr val="bg1"/>
                </a:solidFill>
                <a:latin typeface="Roboto" panose="02000000000000000000" pitchFamily="2" charset="0"/>
                <a:ea typeface="Roboto" panose="02000000000000000000" pitchFamily="2" charset="0"/>
                <a:cs typeface="Calibri"/>
              </a:rPr>
              <a:t>Poisoning</a:t>
            </a:r>
          </a:p>
          <a:p>
            <a:pPr algn="ctr"/>
            <a:r>
              <a:rPr lang="en-US" dirty="0">
                <a:solidFill>
                  <a:schemeClr val="bg1"/>
                </a:solidFill>
                <a:latin typeface="Roboto" panose="02000000000000000000" pitchFamily="2" charset="0"/>
                <a:ea typeface="Roboto" panose="02000000000000000000" pitchFamily="2" charset="0"/>
                <a:cs typeface="Calibri"/>
              </a:rPr>
              <a:t>13%</a:t>
            </a:r>
          </a:p>
        </p:txBody>
      </p:sp>
      <p:sp>
        <p:nvSpPr>
          <p:cNvPr id="29" name="TextBox 28"/>
          <p:cNvSpPr txBox="1"/>
          <p:nvPr/>
        </p:nvSpPr>
        <p:spPr>
          <a:xfrm>
            <a:off x="1994901" y="3982599"/>
            <a:ext cx="1325825" cy="646331"/>
          </a:xfrm>
          <a:prstGeom prst="rect">
            <a:avLst/>
          </a:prstGeom>
          <a:noFill/>
        </p:spPr>
        <p:txBody>
          <a:bodyPr wrap="square" rtlCol="0">
            <a:spAutoFit/>
          </a:bodyPr>
          <a:lstStyle/>
          <a:p>
            <a:pPr algn="ctr"/>
            <a:r>
              <a:rPr lang="en-US" dirty="0">
                <a:solidFill>
                  <a:srgbClr val="4B4B4B"/>
                </a:solidFill>
                <a:latin typeface="Roboto" panose="02000000000000000000" pitchFamily="2" charset="0"/>
                <a:ea typeface="Roboto" panose="02000000000000000000" pitchFamily="2" charset="0"/>
                <a:cs typeface="Calibri"/>
              </a:rPr>
              <a:t>Other</a:t>
            </a:r>
          </a:p>
          <a:p>
            <a:pPr algn="ctr"/>
            <a:r>
              <a:rPr lang="en-US" dirty="0">
                <a:solidFill>
                  <a:srgbClr val="4B4B4B"/>
                </a:solidFill>
                <a:latin typeface="Roboto" panose="02000000000000000000" pitchFamily="2" charset="0"/>
                <a:ea typeface="Roboto" panose="02000000000000000000" pitchFamily="2" charset="0"/>
                <a:cs typeface="Calibri"/>
              </a:rPr>
              <a:t>7%</a:t>
            </a:r>
          </a:p>
        </p:txBody>
      </p:sp>
      <p:sp>
        <p:nvSpPr>
          <p:cNvPr id="30" name="Title 1"/>
          <p:cNvSpPr txBox="1">
            <a:spLocks/>
          </p:cNvSpPr>
          <p:nvPr/>
        </p:nvSpPr>
        <p:spPr>
          <a:xfrm>
            <a:off x="127374" y="388965"/>
            <a:ext cx="8739900" cy="91542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Suicide Deaths by Method,</a:t>
            </a:r>
            <a:br>
              <a:rPr lang="en-US" sz="2800" b="0" dirty="0">
                <a:solidFill>
                  <a:srgbClr val="0065A5"/>
                </a:solidFill>
              </a:rPr>
            </a:br>
            <a:r>
              <a:rPr lang="en-US" sz="2800" b="0" dirty="0">
                <a:solidFill>
                  <a:srgbClr val="0065A5"/>
                </a:solidFill>
              </a:rPr>
              <a:t>United States 2019</a:t>
            </a:r>
          </a:p>
        </p:txBody>
      </p:sp>
      <p:cxnSp>
        <p:nvCxnSpPr>
          <p:cNvPr id="31" name="Straight Connector 30"/>
          <p:cNvCxnSpPr/>
          <p:nvPr/>
        </p:nvCxnSpPr>
        <p:spPr>
          <a:xfrm>
            <a:off x="215869"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718852" y="6487271"/>
            <a:ext cx="2247318"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Tree>
    <p:extLst>
      <p:ext uri="{BB962C8B-B14F-4D97-AF65-F5344CB8AC3E}">
        <p14:creationId xmlns:p14="http://schemas.microsoft.com/office/powerpoint/2010/main" val="278213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P spid="2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97692970"/>
              </p:ext>
            </p:extLst>
          </p:nvPr>
        </p:nvGraphicFramePr>
        <p:xfrm>
          <a:off x="430082" y="1598651"/>
          <a:ext cx="8060635" cy="4870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0748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Serious Thoughts of Suicide and Pain Reliever Abuse, Adults (18+)</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6558706"/>
            <a:ext cx="3014102"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SAMHSA, 2020</a:t>
            </a:r>
          </a:p>
        </p:txBody>
      </p:sp>
      <p:sp>
        <p:nvSpPr>
          <p:cNvPr id="9" name="TextBox 8"/>
          <p:cNvSpPr txBox="1"/>
          <p:nvPr/>
        </p:nvSpPr>
        <p:spPr>
          <a:xfrm rot="16200000">
            <a:off x="-1578009" y="3668812"/>
            <a:ext cx="3708403" cy="307777"/>
          </a:xfrm>
          <a:prstGeom prst="rect">
            <a:avLst/>
          </a:prstGeom>
          <a:noFill/>
        </p:spPr>
        <p:txBody>
          <a:bodyPr wrap="square" rtlCol="0">
            <a:spAutoFit/>
          </a:bodyPr>
          <a:lstStyle/>
          <a:p>
            <a:pPr algn="ctr"/>
            <a:r>
              <a:rPr lang="en-US" sz="1400" dirty="0">
                <a:solidFill>
                  <a:schemeClr val="accent3"/>
                </a:solidFill>
                <a:latin typeface="Roboto" panose="02000000000000000000" pitchFamily="2" charset="0"/>
                <a:ea typeface="Roboto" panose="02000000000000000000" pitchFamily="2" charset="0"/>
                <a:cs typeface="Calibri"/>
              </a:rPr>
              <a:t>Percent with serious thoughts of suicide</a:t>
            </a:r>
          </a:p>
        </p:txBody>
      </p:sp>
    </p:spTree>
    <p:extLst>
      <p:ext uri="{BB962C8B-B14F-4D97-AF65-F5344CB8AC3E}">
        <p14:creationId xmlns:p14="http://schemas.microsoft.com/office/powerpoint/2010/main" val="252601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362733" y="4257512"/>
            <a:ext cx="7299233" cy="507831"/>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Suicide and Serious Mental Illness</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327195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768791861"/>
              </p:ext>
            </p:extLst>
          </p:nvPr>
        </p:nvGraphicFramePr>
        <p:xfrm>
          <a:off x="541682" y="1435100"/>
          <a:ext cx="8060635" cy="4870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0748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Current Mental Health Status for Suicide Decedents in 36 U.S. States by Gender, 2018</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6558706"/>
            <a:ext cx="3014102"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Tree>
    <p:extLst>
      <p:ext uri="{BB962C8B-B14F-4D97-AF65-F5344CB8AC3E}">
        <p14:creationId xmlns:p14="http://schemas.microsoft.com/office/powerpoint/2010/main" val="176799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269559238"/>
              </p:ext>
            </p:extLst>
          </p:nvPr>
        </p:nvGraphicFramePr>
        <p:xfrm>
          <a:off x="541683" y="1549667"/>
          <a:ext cx="8060635" cy="4870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2" y="437949"/>
            <a:ext cx="8750301" cy="90748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Mental Health and Suicide History of Suicide Decedents in 36 U.S. States by Gender, 2018</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6558706"/>
            <a:ext cx="3014102"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Tree>
    <p:extLst>
      <p:ext uri="{BB962C8B-B14F-4D97-AF65-F5344CB8AC3E}">
        <p14:creationId xmlns:p14="http://schemas.microsoft.com/office/powerpoint/2010/main" val="187276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7663071" y="6451379"/>
            <a:ext cx="1277698"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
        <p:nvSpPr>
          <p:cNvPr id="34"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Suicide Rates by Age, </a:t>
            </a:r>
            <a:br>
              <a:rPr lang="en-US" sz="2800" b="0" dirty="0">
                <a:solidFill>
                  <a:srgbClr val="0065A5"/>
                </a:solidFill>
              </a:rPr>
            </a:br>
            <a:r>
              <a:rPr lang="en-US" sz="2800" b="0" dirty="0">
                <a:solidFill>
                  <a:srgbClr val="0065A5"/>
                </a:solidFill>
              </a:rPr>
              <a:t>United States 2010-2019</a:t>
            </a:r>
          </a:p>
        </p:txBody>
      </p:sp>
      <p:cxnSp>
        <p:nvCxnSpPr>
          <p:cNvPr id="41" name="Straight Connector 4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Chart 1">
            <a:extLst>
              <a:ext uri="{FF2B5EF4-FFF2-40B4-BE49-F238E27FC236}">
                <a16:creationId xmlns:a16="http://schemas.microsoft.com/office/drawing/2014/main" id="{46E080DF-F681-F040-B4C0-E87AF251D24C}"/>
              </a:ext>
            </a:extLst>
          </p:cNvPr>
          <p:cNvGraphicFramePr/>
          <p:nvPr>
            <p:extLst>
              <p:ext uri="{D42A27DB-BD31-4B8C-83A1-F6EECF244321}">
                <p14:modId xmlns:p14="http://schemas.microsoft.com/office/powerpoint/2010/main" val="649535611"/>
              </p:ext>
            </p:extLst>
          </p:nvPr>
        </p:nvGraphicFramePr>
        <p:xfrm>
          <a:off x="203232" y="1701804"/>
          <a:ext cx="8737536" cy="42297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25C008D-95C5-4359-A016-0E0F483B1E90}"/>
              </a:ext>
            </a:extLst>
          </p:cNvPr>
          <p:cNvSpPr txBox="1"/>
          <p:nvPr/>
        </p:nvSpPr>
        <p:spPr>
          <a:xfrm>
            <a:off x="1052665" y="4086200"/>
            <a:ext cx="1804737" cy="307777"/>
          </a:xfrm>
          <a:prstGeom prst="rect">
            <a:avLst/>
          </a:prstGeom>
          <a:noFill/>
        </p:spPr>
        <p:txBody>
          <a:bodyPr wrap="square" rtlCol="0">
            <a:spAutoFit/>
          </a:bodyPr>
          <a:lstStyle/>
          <a:p>
            <a:r>
              <a:rPr lang="en-US" sz="1400" dirty="0">
                <a:solidFill>
                  <a:schemeClr val="accent5">
                    <a:lumMod val="25000"/>
                  </a:schemeClr>
                </a:solidFill>
                <a:latin typeface="Roboto" panose="02000000000000000000" pitchFamily="2" charset="0"/>
                <a:ea typeface="Roboto" panose="02000000000000000000" pitchFamily="2" charset="0"/>
              </a:rPr>
              <a:t>15-24 years</a:t>
            </a:r>
          </a:p>
        </p:txBody>
      </p:sp>
    </p:spTree>
    <p:extLst>
      <p:ext uri="{BB962C8B-B14F-4D97-AF65-F5344CB8AC3E}">
        <p14:creationId xmlns:p14="http://schemas.microsoft.com/office/powerpoint/2010/main" val="196023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925851887"/>
              </p:ext>
            </p:extLst>
          </p:nvPr>
        </p:nvGraphicFramePr>
        <p:xfrm>
          <a:off x="541683" y="1549667"/>
          <a:ext cx="8060635" cy="4870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2" y="437949"/>
            <a:ext cx="8750301" cy="90748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Substance Abuse and Dependence among Suicide Decedents in 36 U.S. States by Gender, 2018</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6558706"/>
            <a:ext cx="3014102"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a:t>
            </a:r>
          </a:p>
        </p:txBody>
      </p:sp>
    </p:spTree>
    <p:extLst>
      <p:ext uri="{BB962C8B-B14F-4D97-AF65-F5344CB8AC3E}">
        <p14:creationId xmlns:p14="http://schemas.microsoft.com/office/powerpoint/2010/main" val="348850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718022964"/>
              </p:ext>
            </p:extLst>
          </p:nvPr>
        </p:nvGraphicFramePr>
        <p:xfrm>
          <a:off x="541683" y="1549667"/>
          <a:ext cx="8060635" cy="4870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0748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Suicidal Behavior and Past-Year Major Depressive Episode,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6558706"/>
            <a:ext cx="3014102"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SAMHSA, 2019</a:t>
            </a:r>
          </a:p>
        </p:txBody>
      </p:sp>
    </p:spTree>
    <p:extLst>
      <p:ext uri="{BB962C8B-B14F-4D97-AF65-F5344CB8AC3E}">
        <p14:creationId xmlns:p14="http://schemas.microsoft.com/office/powerpoint/2010/main" val="120917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921532122"/>
              </p:ext>
            </p:extLst>
          </p:nvPr>
        </p:nvGraphicFramePr>
        <p:xfrm>
          <a:off x="541683" y="1549667"/>
          <a:ext cx="8060635" cy="4870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0748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Suicidal Behavior and Past-Year Substance Use Disorder,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6558706"/>
            <a:ext cx="3014102"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SAMHSA, 2020</a:t>
            </a:r>
          </a:p>
        </p:txBody>
      </p:sp>
    </p:spTree>
    <p:extLst>
      <p:ext uri="{BB962C8B-B14F-4D97-AF65-F5344CB8AC3E}">
        <p14:creationId xmlns:p14="http://schemas.microsoft.com/office/powerpoint/2010/main" val="10328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430863424"/>
              </p:ext>
            </p:extLst>
          </p:nvPr>
        </p:nvGraphicFramePr>
        <p:xfrm>
          <a:off x="541683" y="1549667"/>
          <a:ext cx="8060635" cy="4870384"/>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207401" y="388965"/>
            <a:ext cx="8750301" cy="907480"/>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Suicidal Behavior and Past-Year Serious Psychological Distress, United States 2019</a:t>
            </a:r>
          </a:p>
        </p:txBody>
      </p:sp>
      <p:cxnSp>
        <p:nvCxnSpPr>
          <p:cNvPr id="7" name="Straight Connector 6"/>
          <p:cNvCxnSpPr/>
          <p:nvPr/>
        </p:nvCxnSpPr>
        <p:spPr>
          <a:xfrm>
            <a:off x="207402"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943600" y="6558706"/>
            <a:ext cx="3014102"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SAMHSA, 2019</a:t>
            </a:r>
          </a:p>
        </p:txBody>
      </p:sp>
    </p:spTree>
    <p:extLst>
      <p:ext uri="{BB962C8B-B14F-4D97-AF65-F5344CB8AC3E}">
        <p14:creationId xmlns:p14="http://schemas.microsoft.com/office/powerpoint/2010/main" val="14598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A4F9942-9044-4D43-811A-83C351D3D7CD}"/>
              </a:ext>
            </a:extLst>
          </p:cNvPr>
          <p:cNvSpPr txBox="1"/>
          <p:nvPr/>
        </p:nvSpPr>
        <p:spPr>
          <a:xfrm>
            <a:off x="7429499" y="6438378"/>
            <a:ext cx="1426401"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rPr>
              <a:t>Source: </a:t>
            </a:r>
            <a:r>
              <a:rPr lang="en-US" sz="1000" dirty="0">
                <a:solidFill>
                  <a:schemeClr val="accent3"/>
                </a:solidFill>
                <a:latin typeface="Roboto" panose="02000000000000000000" pitchFamily="2" charset="0"/>
                <a:ea typeface="Roboto" panose="02000000000000000000" pitchFamily="2" charset="0"/>
                <a:cs typeface="Calibri" panose="020F0502020204030204" pitchFamily="34" charset="0"/>
              </a:rPr>
              <a:t>CDC</a:t>
            </a:r>
            <a:r>
              <a:rPr lang="en-US" sz="1000" dirty="0">
                <a:solidFill>
                  <a:schemeClr val="accent3"/>
                </a:solidFill>
                <a:latin typeface="Roboto" panose="02000000000000000000" pitchFamily="2" charset="0"/>
                <a:ea typeface="Roboto" panose="02000000000000000000" pitchFamily="2" charset="0"/>
              </a:rPr>
              <a:t>, 2021</a:t>
            </a:r>
          </a:p>
        </p:txBody>
      </p:sp>
      <p:sp>
        <p:nvSpPr>
          <p:cNvPr id="10" name="Title 1"/>
          <p:cNvSpPr txBox="1">
            <a:spLocks/>
          </p:cNvSpPr>
          <p:nvPr/>
        </p:nvSpPr>
        <p:spPr>
          <a:xfrm>
            <a:off x="190468" y="388965"/>
            <a:ext cx="8750300" cy="944756"/>
          </a:xfrm>
          <a:prstGeom prst="rect">
            <a:avLst/>
          </a:prstGeom>
        </p:spPr>
        <p:txBody>
          <a:bodyPr/>
          <a:lstStyle>
            <a:lvl1pPr algn="l" defTabSz="604708" rtl="0" eaLnBrk="1" latinLnBrk="0" hangingPunct="1">
              <a:spcBef>
                <a:spcPct val="0"/>
              </a:spcBef>
              <a:buNone/>
              <a:defRPr sz="3200" b="1" i="0" kern="1200">
                <a:solidFill>
                  <a:schemeClr val="tx1"/>
                </a:solidFill>
                <a:latin typeface="Arial" charset="0"/>
                <a:ea typeface="+mj-ea"/>
                <a:cs typeface="Arial" charset="0"/>
              </a:defRPr>
            </a:lvl1pPr>
          </a:lstStyle>
          <a:p>
            <a:r>
              <a:rPr lang="en-US" sz="2800" b="0" dirty="0">
                <a:solidFill>
                  <a:srgbClr val="0065A5"/>
                </a:solidFill>
              </a:rPr>
              <a:t>10 Leading Causes of Death by Age,</a:t>
            </a:r>
          </a:p>
          <a:p>
            <a:r>
              <a:rPr lang="en-US" sz="2800" b="0" dirty="0">
                <a:solidFill>
                  <a:srgbClr val="0065A5"/>
                </a:solidFill>
              </a:rPr>
              <a:t>United States 2019</a:t>
            </a:r>
          </a:p>
        </p:txBody>
      </p:sp>
      <p:cxnSp>
        <p:nvCxnSpPr>
          <p:cNvPr id="11" name="Straight Connector 10"/>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7AEBF4AB-1A43-4ADD-B8F2-F233FB1B44ED}"/>
              </a:ext>
            </a:extLst>
          </p:cNvPr>
          <p:cNvSpPr/>
          <p:nvPr/>
        </p:nvSpPr>
        <p:spPr>
          <a:xfrm>
            <a:off x="374647" y="1405369"/>
            <a:ext cx="8540753" cy="97589"/>
          </a:xfrm>
          <a:prstGeom prst="rect">
            <a:avLst/>
          </a:prstGeom>
          <a:solidFill>
            <a:srgbClr val="6FAED9"/>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D2695BB-27D0-4E1D-83FF-993973891126}"/>
              </a:ext>
            </a:extLst>
          </p:cNvPr>
          <p:cNvSpPr txBox="1"/>
          <p:nvPr/>
        </p:nvSpPr>
        <p:spPr>
          <a:xfrm>
            <a:off x="374647" y="1538221"/>
            <a:ext cx="8540751" cy="307777"/>
          </a:xfrm>
          <a:prstGeom prst="rect">
            <a:avLst/>
          </a:prstGeom>
          <a:noFill/>
        </p:spPr>
        <p:txBody>
          <a:bodyPr wrap="square" rtlCol="0">
            <a:spAutoFit/>
          </a:bodyPr>
          <a:lstStyle/>
          <a:p>
            <a:pPr algn="ctr"/>
            <a:r>
              <a:rPr lang="en-US" sz="1400" dirty="0">
                <a:latin typeface="Roboto" panose="02000000000000000000" pitchFamily="2" charset="0"/>
                <a:ea typeface="Roboto" panose="02000000000000000000" pitchFamily="2" charset="0"/>
              </a:rPr>
              <a:t>Age Groups</a:t>
            </a:r>
          </a:p>
        </p:txBody>
      </p:sp>
      <p:sp>
        <p:nvSpPr>
          <p:cNvPr id="30" name="TextBox 29">
            <a:extLst>
              <a:ext uri="{FF2B5EF4-FFF2-40B4-BE49-F238E27FC236}">
                <a16:creationId xmlns:a16="http://schemas.microsoft.com/office/drawing/2014/main" id="{1965B4DA-1A43-4AC9-B6C6-B75C10FDBA28}"/>
              </a:ext>
            </a:extLst>
          </p:cNvPr>
          <p:cNvSpPr txBox="1"/>
          <p:nvPr/>
        </p:nvSpPr>
        <p:spPr>
          <a:xfrm rot="16200000">
            <a:off x="-1785564" y="3887586"/>
            <a:ext cx="4320422" cy="307777"/>
          </a:xfrm>
          <a:prstGeom prst="rect">
            <a:avLst/>
          </a:prstGeom>
          <a:noFill/>
        </p:spPr>
        <p:txBody>
          <a:bodyPr wrap="square" rtlCol="0">
            <a:spAutoFit/>
          </a:bodyPr>
          <a:lstStyle/>
          <a:p>
            <a:pPr algn="ctr"/>
            <a:r>
              <a:rPr lang="en-US" sz="1400" dirty="0">
                <a:latin typeface="Roboto" panose="02000000000000000000" pitchFamily="2" charset="0"/>
                <a:ea typeface="Roboto" panose="02000000000000000000" pitchFamily="2" charset="0"/>
              </a:rPr>
              <a:t>Ranking</a:t>
            </a:r>
          </a:p>
        </p:txBody>
      </p:sp>
      <p:pic>
        <p:nvPicPr>
          <p:cNvPr id="3" name="Picture 2">
            <a:extLst>
              <a:ext uri="{FF2B5EF4-FFF2-40B4-BE49-F238E27FC236}">
                <a16:creationId xmlns:a16="http://schemas.microsoft.com/office/drawing/2014/main" id="{DA0921D2-C1C6-4B97-8DE2-0B3EFD1837A0}"/>
              </a:ext>
            </a:extLst>
          </p:cNvPr>
          <p:cNvPicPr>
            <a:picLocks noChangeAspect="1"/>
          </p:cNvPicPr>
          <p:nvPr/>
        </p:nvPicPr>
        <p:blipFill>
          <a:blip r:embed="rId3"/>
          <a:stretch>
            <a:fillRect/>
          </a:stretch>
        </p:blipFill>
        <p:spPr>
          <a:xfrm>
            <a:off x="505326" y="1845998"/>
            <a:ext cx="7835394" cy="4577394"/>
          </a:xfrm>
          <a:prstGeom prst="rect">
            <a:avLst/>
          </a:prstGeom>
        </p:spPr>
      </p:pic>
    </p:spTree>
    <p:extLst>
      <p:ext uri="{BB962C8B-B14F-4D97-AF65-F5344CB8AC3E}">
        <p14:creationId xmlns:p14="http://schemas.microsoft.com/office/powerpoint/2010/main" val="424932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2" name="Rectangle 21"/>
          <p:cNvSpPr/>
          <p:nvPr/>
        </p:nvSpPr>
        <p:spPr>
          <a:xfrm>
            <a:off x="0" y="3701697"/>
            <a:ext cx="9144000" cy="1608072"/>
          </a:xfrm>
          <a:prstGeom prst="rect">
            <a:avLst/>
          </a:prstGeom>
          <a:solidFill>
            <a:schemeClr val="tx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786"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9" name="TextBox 8"/>
          <p:cNvSpPr txBox="1"/>
          <p:nvPr/>
        </p:nvSpPr>
        <p:spPr>
          <a:xfrm>
            <a:off x="362733" y="4257512"/>
            <a:ext cx="7299233" cy="507831"/>
          </a:xfrm>
          <a:prstGeom prst="rect">
            <a:avLst/>
          </a:prstGeom>
          <a:noFill/>
        </p:spPr>
        <p:txBody>
          <a:bodyPr wrap="square" rtlCol="0">
            <a:spAutoFit/>
          </a:bodyPr>
          <a:lstStyle/>
          <a:p>
            <a:pPr marL="0" marR="0" lvl="0" indent="0" algn="l" defTabSz="707526"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FAFAFA"/>
                </a:solidFill>
                <a:effectLst/>
                <a:uLnTx/>
                <a:uFillTx/>
                <a:latin typeface="Arial" charset="0"/>
                <a:ea typeface="Arial" charset="0"/>
                <a:cs typeface="Arial" charset="0"/>
              </a:rPr>
              <a:t>Suicidal</a:t>
            </a:r>
            <a:r>
              <a:rPr kumimoji="0" lang="en-US" sz="2700" b="1" i="0" u="none" strike="noStrike" kern="1200" cap="none" spc="0" normalizeH="0" noProof="0" dirty="0">
                <a:ln>
                  <a:noFill/>
                </a:ln>
                <a:solidFill>
                  <a:srgbClr val="FAFAFA"/>
                </a:solidFill>
                <a:effectLst/>
                <a:uLnTx/>
                <a:uFillTx/>
                <a:latin typeface="Arial" charset="0"/>
                <a:ea typeface="Arial" charset="0"/>
                <a:cs typeface="Arial" charset="0"/>
              </a:rPr>
              <a:t> Thoughts and Suicide Attempts</a:t>
            </a:r>
            <a:endParaRPr kumimoji="0" lang="en-US" sz="2700" b="0" i="0" u="none" strike="noStrike" kern="1200" cap="none" spc="0" normalizeH="0" baseline="0" noProof="0" dirty="0">
              <a:ln>
                <a:noFill/>
              </a:ln>
              <a:solidFill>
                <a:srgbClr val="FAFAFA"/>
              </a:solidFill>
              <a:effectLst/>
              <a:uLnTx/>
              <a:uFillTx/>
              <a:latin typeface="Arial" charset="0"/>
              <a:ea typeface="Arial" charset="0"/>
              <a:cs typeface="Arial" charset="0"/>
            </a:endParaRPr>
          </a:p>
        </p:txBody>
      </p:sp>
      <p:cxnSp>
        <p:nvCxnSpPr>
          <p:cNvPr id="12" name="Straight Connector 11"/>
          <p:cNvCxnSpPr/>
          <p:nvPr/>
        </p:nvCxnSpPr>
        <p:spPr>
          <a:xfrm>
            <a:off x="457200" y="3723468"/>
            <a:ext cx="317492"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t="-1" r="27837" b="-3711"/>
          <a:stretch/>
        </p:blipFill>
        <p:spPr>
          <a:xfrm>
            <a:off x="6827993" y="2924816"/>
            <a:ext cx="2317070" cy="3055976"/>
          </a:xfrm>
          <a:prstGeom prst="rect">
            <a:avLst/>
          </a:prstGeom>
        </p:spPr>
      </p:pic>
    </p:spTree>
    <p:extLst>
      <p:ext uri="{BB962C8B-B14F-4D97-AF65-F5344CB8AC3E}">
        <p14:creationId xmlns:p14="http://schemas.microsoft.com/office/powerpoint/2010/main" val="396582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703D3B-96D6-4BED-8545-A6D6EB8C6990}"/>
              </a:ext>
            </a:extLst>
          </p:cNvPr>
          <p:cNvSpPr/>
          <p:nvPr/>
        </p:nvSpPr>
        <p:spPr>
          <a:xfrm>
            <a:off x="440872" y="1521881"/>
            <a:ext cx="8245929" cy="472893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9C38555-D97C-4B47-8159-36DD0AD6D43B}"/>
              </a:ext>
            </a:extLst>
          </p:cNvPr>
          <p:cNvSpPr/>
          <p:nvPr/>
        </p:nvSpPr>
        <p:spPr>
          <a:xfrm>
            <a:off x="190468" y="657698"/>
            <a:ext cx="8664774" cy="523220"/>
          </a:xfrm>
          <a:prstGeom prst="rect">
            <a:avLst/>
          </a:prstGeom>
        </p:spPr>
        <p:txBody>
          <a:bodyPr wrap="square">
            <a:spAutoFit/>
          </a:bodyPr>
          <a:lstStyle/>
          <a:p>
            <a:pPr>
              <a:defRPr sz="1400" b="0" i="0" u="none" strike="noStrike" kern="1200" spc="0" baseline="0">
                <a:solidFill>
                  <a:srgbClr val="373737">
                    <a:lumMod val="65000"/>
                    <a:lumOff val="35000"/>
                  </a:srgbClr>
                </a:solidFill>
                <a:latin typeface="+mn-lt"/>
                <a:ea typeface="+mn-ea"/>
                <a:cs typeface="+mn-cs"/>
              </a:defRPr>
            </a:pPr>
            <a:r>
              <a:rPr lang="en-US" sz="2800" dirty="0">
                <a:solidFill>
                  <a:srgbClr val="0066A4"/>
                </a:solidFill>
                <a:latin typeface="Arial" panose="020B0604020202020204" pitchFamily="34" charset="0"/>
                <a:cs typeface="Arial" panose="020B0604020202020204" pitchFamily="34" charset="0"/>
              </a:rPr>
              <a:t>Suicidal Behavior, United States 2019                     </a:t>
            </a:r>
          </a:p>
        </p:txBody>
      </p:sp>
      <p:graphicFrame>
        <p:nvGraphicFramePr>
          <p:cNvPr id="15" name="Diagram 14">
            <a:extLst>
              <a:ext uri="{FF2B5EF4-FFF2-40B4-BE49-F238E27FC236}">
                <a16:creationId xmlns:a16="http://schemas.microsoft.com/office/drawing/2014/main" id="{E1CDAE3C-CDBF-42ED-BA81-0DBDDBD0EDA2}"/>
              </a:ext>
            </a:extLst>
          </p:cNvPr>
          <p:cNvGraphicFramePr/>
          <p:nvPr>
            <p:extLst>
              <p:ext uri="{D42A27DB-BD31-4B8C-83A1-F6EECF244321}">
                <p14:modId xmlns:p14="http://schemas.microsoft.com/office/powerpoint/2010/main" val="3671899707"/>
              </p:ext>
            </p:extLst>
          </p:nvPr>
        </p:nvGraphicFramePr>
        <p:xfrm>
          <a:off x="816348" y="2146453"/>
          <a:ext cx="4360528" cy="36216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CFFFA263-8641-4BC9-8442-77AE5A5DFD46}"/>
              </a:ext>
            </a:extLst>
          </p:cNvPr>
          <p:cNvSpPr txBox="1"/>
          <p:nvPr/>
        </p:nvSpPr>
        <p:spPr>
          <a:xfrm>
            <a:off x="4093660" y="3167390"/>
            <a:ext cx="3540587" cy="292388"/>
          </a:xfrm>
          <a:prstGeom prst="rect">
            <a:avLst/>
          </a:prstGeom>
          <a:noFill/>
        </p:spPr>
        <p:txBody>
          <a:bodyPr wrap="square" rtlCol="0">
            <a:spAutoFit/>
          </a:bodyPr>
          <a:lstStyle/>
          <a:p>
            <a:r>
              <a:rPr lang="en-US" sz="1300" dirty="0">
                <a:latin typeface="Roboto" panose="02000000000000000000" pitchFamily="2" charset="0"/>
                <a:ea typeface="Roboto" panose="02000000000000000000" pitchFamily="2" charset="0"/>
                <a:cs typeface="Calibri" panose="020F0502020204030204" pitchFamily="34" charset="0"/>
              </a:rPr>
              <a:t>1,379,000 Reported Suicide Attempts* (18+) </a:t>
            </a:r>
          </a:p>
        </p:txBody>
      </p:sp>
      <p:sp>
        <p:nvSpPr>
          <p:cNvPr id="17" name="TextBox 16">
            <a:extLst>
              <a:ext uri="{FF2B5EF4-FFF2-40B4-BE49-F238E27FC236}">
                <a16:creationId xmlns:a16="http://schemas.microsoft.com/office/drawing/2014/main" id="{854F7397-F3FF-4A7F-BAC1-C66993F3692C}"/>
              </a:ext>
            </a:extLst>
          </p:cNvPr>
          <p:cNvSpPr txBox="1"/>
          <p:nvPr/>
        </p:nvSpPr>
        <p:spPr>
          <a:xfrm>
            <a:off x="5176876" y="5000721"/>
            <a:ext cx="3428739" cy="523220"/>
          </a:xfrm>
          <a:prstGeom prst="rect">
            <a:avLst/>
          </a:prstGeom>
          <a:noFill/>
        </p:spPr>
        <p:txBody>
          <a:bodyPr wrap="square" rtlCol="0">
            <a:spAutoFit/>
          </a:bodyPr>
          <a:lstStyle/>
          <a:p>
            <a:r>
              <a:rPr lang="en-US" sz="1400" dirty="0">
                <a:latin typeface="Roboto" panose="02000000000000000000" pitchFamily="2" charset="0"/>
                <a:ea typeface="Roboto" panose="02000000000000000000" pitchFamily="2" charset="0"/>
                <a:cs typeface="Calibri" panose="020F0502020204030204" pitchFamily="34" charset="0"/>
              </a:rPr>
              <a:t>11,951,000 Had serious thoughts of suicide in past year* (18+)</a:t>
            </a:r>
          </a:p>
        </p:txBody>
      </p:sp>
      <p:sp>
        <p:nvSpPr>
          <p:cNvPr id="19" name="Rectangle 18">
            <a:extLst>
              <a:ext uri="{FF2B5EF4-FFF2-40B4-BE49-F238E27FC236}">
                <a16:creationId xmlns:a16="http://schemas.microsoft.com/office/drawing/2014/main" id="{EC736A36-82B8-4677-A95A-AAF990B983D7}"/>
              </a:ext>
            </a:extLst>
          </p:cNvPr>
          <p:cNvSpPr/>
          <p:nvPr/>
        </p:nvSpPr>
        <p:spPr>
          <a:xfrm>
            <a:off x="3626099" y="2305160"/>
            <a:ext cx="3182397" cy="523220"/>
          </a:xfrm>
          <a:prstGeom prst="rect">
            <a:avLst/>
          </a:prstGeom>
        </p:spPr>
        <p:txBody>
          <a:bodyPr wrap="square">
            <a:spAutoFit/>
          </a:bodyPr>
          <a:lstStyle/>
          <a:p>
            <a:r>
              <a:rPr lang="en-US" sz="1400" dirty="0">
                <a:latin typeface="Roboto" panose="02000000000000000000" pitchFamily="2" charset="0"/>
                <a:ea typeface="Roboto" panose="02000000000000000000" pitchFamily="2" charset="0"/>
                <a:cs typeface="Calibri" panose="020F0502020204030204" pitchFamily="34" charset="0"/>
              </a:rPr>
              <a:t>47,478 Suicide Deaths (includes adults and youth)</a:t>
            </a:r>
          </a:p>
        </p:txBody>
      </p:sp>
      <p:sp>
        <p:nvSpPr>
          <p:cNvPr id="20" name="TextBox 19">
            <a:extLst>
              <a:ext uri="{FF2B5EF4-FFF2-40B4-BE49-F238E27FC236}">
                <a16:creationId xmlns:a16="http://schemas.microsoft.com/office/drawing/2014/main" id="{5CB6319C-4D98-41FD-BFA6-AAF5FB46047E}"/>
              </a:ext>
            </a:extLst>
          </p:cNvPr>
          <p:cNvSpPr txBox="1"/>
          <p:nvPr/>
        </p:nvSpPr>
        <p:spPr>
          <a:xfrm>
            <a:off x="775926" y="5768152"/>
            <a:ext cx="2220686" cy="276999"/>
          </a:xfrm>
          <a:prstGeom prst="rect">
            <a:avLst/>
          </a:prstGeom>
          <a:noFill/>
        </p:spPr>
        <p:txBody>
          <a:bodyPr wrap="square" rtlCol="0">
            <a:spAutoFit/>
          </a:bodyPr>
          <a:lstStyle/>
          <a:p>
            <a:r>
              <a:rPr lang="en-US" sz="1100" dirty="0">
                <a:latin typeface="Calibri" panose="020F0502020204030204" pitchFamily="34" charset="0"/>
                <a:cs typeface="Calibri" panose="020F0502020204030204" pitchFamily="34" charset="0"/>
              </a:rPr>
              <a:t>*</a:t>
            </a:r>
            <a:r>
              <a:rPr lang="en-US" sz="1200" dirty="0">
                <a:latin typeface="Roboto" panose="02000000000000000000" pitchFamily="2" charset="0"/>
                <a:ea typeface="Roboto" panose="02000000000000000000" pitchFamily="2" charset="0"/>
                <a:cs typeface="Calibri" panose="020F0502020204030204" pitchFamily="34" charset="0"/>
              </a:rPr>
              <a:t>Self-Report</a:t>
            </a:r>
            <a:endParaRPr lang="en-US" sz="1100" dirty="0">
              <a:latin typeface="Roboto" panose="02000000000000000000" pitchFamily="2" charset="0"/>
              <a:ea typeface="Roboto" panose="02000000000000000000" pitchFamily="2" charset="0"/>
              <a:cs typeface="Calibri" panose="020F0502020204030204" pitchFamily="34" charset="0"/>
            </a:endParaRPr>
          </a:p>
        </p:txBody>
      </p:sp>
      <p:cxnSp>
        <p:nvCxnSpPr>
          <p:cNvPr id="12" name="Straight Connector 11"/>
          <p:cNvCxnSpPr/>
          <p:nvPr/>
        </p:nvCxnSpPr>
        <p:spPr>
          <a:xfrm>
            <a:off x="190468" y="1435100"/>
            <a:ext cx="8750300" cy="0"/>
          </a:xfrm>
          <a:prstGeom prst="line">
            <a:avLst/>
          </a:prstGeom>
          <a:ln w="98425">
            <a:solidFill>
              <a:srgbClr val="6FAED9"/>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806325" y="6451379"/>
            <a:ext cx="4134443" cy="246221"/>
          </a:xfrm>
          <a:prstGeom prst="rect">
            <a:avLst/>
          </a:prstGeom>
          <a:noFill/>
        </p:spPr>
        <p:txBody>
          <a:bodyPr wrap="square" rtlCol="0">
            <a:spAutoFit/>
          </a:bodyPr>
          <a:lstStyle/>
          <a:p>
            <a:pPr algn="r"/>
            <a:r>
              <a:rPr lang="en-US" sz="1000" dirty="0">
                <a:solidFill>
                  <a:schemeClr val="accent3"/>
                </a:solidFill>
                <a:latin typeface="Roboto" panose="02000000000000000000" pitchFamily="2" charset="0"/>
                <a:ea typeface="Roboto" panose="02000000000000000000" pitchFamily="2" charset="0"/>
                <a:cs typeface="Calibri"/>
              </a:rPr>
              <a:t>Source: CDC, 2021; SAMHSA, 2020 </a:t>
            </a:r>
          </a:p>
        </p:txBody>
      </p:sp>
      <p:sp>
        <p:nvSpPr>
          <p:cNvPr id="4" name="TextBox 3">
            <a:extLst>
              <a:ext uri="{FF2B5EF4-FFF2-40B4-BE49-F238E27FC236}">
                <a16:creationId xmlns:a16="http://schemas.microsoft.com/office/drawing/2014/main" id="{6970033D-18F3-4481-AF24-93A26842F5C4}"/>
              </a:ext>
            </a:extLst>
          </p:cNvPr>
          <p:cNvSpPr txBox="1"/>
          <p:nvPr/>
        </p:nvSpPr>
        <p:spPr>
          <a:xfrm>
            <a:off x="4571999" y="4053572"/>
            <a:ext cx="4155224" cy="307777"/>
          </a:xfrm>
          <a:prstGeom prst="rect">
            <a:avLst/>
          </a:prstGeom>
          <a:noFill/>
        </p:spPr>
        <p:txBody>
          <a:bodyPr wrap="square" rtlCol="0">
            <a:spAutoFit/>
          </a:bodyPr>
          <a:lstStyle/>
          <a:p>
            <a:r>
              <a:rPr lang="en-US" sz="1300" dirty="0">
                <a:latin typeface="Roboto" panose="02000000000000000000" pitchFamily="2" charset="0"/>
                <a:ea typeface="Roboto" panose="02000000000000000000" pitchFamily="2" charset="0"/>
                <a:cs typeface="Calibri" panose="020F0502020204030204" pitchFamily="34" charset="0"/>
              </a:rPr>
              <a:t>3,455,000 </a:t>
            </a:r>
            <a:r>
              <a:rPr lang="en-US" sz="1400" dirty="0">
                <a:latin typeface="Roboto" panose="02000000000000000000" pitchFamily="2" charset="0"/>
                <a:ea typeface="Roboto" panose="02000000000000000000" pitchFamily="2" charset="0"/>
                <a:cs typeface="Calibri" panose="020F0502020204030204" pitchFamily="34" charset="0"/>
              </a:rPr>
              <a:t>made</a:t>
            </a:r>
            <a:r>
              <a:rPr lang="en-US" sz="1300" dirty="0">
                <a:latin typeface="Roboto" panose="02000000000000000000" pitchFamily="2" charset="0"/>
                <a:ea typeface="Roboto" panose="02000000000000000000" pitchFamily="2" charset="0"/>
                <a:cs typeface="Calibri" panose="020F0502020204030204" pitchFamily="34" charset="0"/>
              </a:rPr>
              <a:t> any suicide plans in past year* (18+)</a:t>
            </a:r>
          </a:p>
        </p:txBody>
      </p:sp>
    </p:spTree>
    <p:extLst>
      <p:ext uri="{BB962C8B-B14F-4D97-AF65-F5344CB8AC3E}">
        <p14:creationId xmlns:p14="http://schemas.microsoft.com/office/powerpoint/2010/main" val="6502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SPRC">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id="{28E3260A-5774-49F0-93A0-F670FC4E163B}" vid="{D373959C-B33D-49F0-8F3F-71E5A1604B87}"/>
    </a:ext>
  </a:extLst>
</a:theme>
</file>

<file path=ppt/theme/theme2.xml><?xml version="1.0" encoding="utf-8"?>
<a:theme xmlns:a="http://schemas.openxmlformats.org/drawingml/2006/main" name="16.9-Template_12.7.2016">
  <a:themeElements>
    <a:clrScheme name="SPRC Theme Colors">
      <a:dk1>
        <a:srgbClr val="373737"/>
      </a:dk1>
      <a:lt1>
        <a:srgbClr val="FFFFFF"/>
      </a:lt1>
      <a:dk2>
        <a:srgbClr val="0065A4"/>
      </a:dk2>
      <a:lt2>
        <a:srgbClr val="49A92F"/>
      </a:lt2>
      <a:accent1>
        <a:srgbClr val="F2BF05"/>
      </a:accent1>
      <a:accent2>
        <a:srgbClr val="E0DFDA"/>
      </a:accent2>
      <a:accent3>
        <a:srgbClr val="4B4B4B"/>
      </a:accent3>
      <a:accent4>
        <a:srgbClr val="000000"/>
      </a:accent4>
      <a:accent5>
        <a:srgbClr val="EBECE8"/>
      </a:accent5>
      <a:accent6>
        <a:srgbClr val="0065A4"/>
      </a:accent6>
      <a:hlink>
        <a:srgbClr val="0064A4"/>
      </a:hlink>
      <a:folHlink>
        <a:srgbClr val="4B4B4B"/>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RC Template-Sept 2019" id="{7B3F8FF4-15BA-9541-9540-AB14CF277FE2}" vid="{562DA2E3-C5F6-334C-904E-4E909DAF408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6A45738954824785D7A1AEB6117478" ma:contentTypeVersion="12" ma:contentTypeDescription="Create a new document." ma:contentTypeScope="" ma:versionID="2536ec41254e1906cf2bae1faa344409">
  <xsd:schema xmlns:xsd="http://www.w3.org/2001/XMLSchema" xmlns:xs="http://www.w3.org/2001/XMLSchema" xmlns:p="http://schemas.microsoft.com/office/2006/metadata/properties" xmlns:ns2="2a21ae29-db44-4897-8561-dff4e6065979" xmlns:ns3="87f25001-9cfb-4773-95e0-d3eaca424d79" targetNamespace="http://schemas.microsoft.com/office/2006/metadata/properties" ma:root="true" ma:fieldsID="ebc9f4d41f2b1c9067debeedf6f01292" ns2:_="" ns3:_="">
    <xsd:import namespace="2a21ae29-db44-4897-8561-dff4e6065979"/>
    <xsd:import namespace="87f25001-9cfb-4773-95e0-d3eaca424d79"/>
    <xsd:element name="properties">
      <xsd:complexType>
        <xsd:sequence>
          <xsd:element name="documentManagement">
            <xsd:complexType>
              <xsd:all>
                <xsd:element ref="ns2:Description_x0020_-_x0020_Document"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21ae29-db44-4897-8561-dff4e6065979" elementFormDefault="qualified">
    <xsd:import namespace="http://schemas.microsoft.com/office/2006/documentManagement/types"/>
    <xsd:import namespace="http://schemas.microsoft.com/office/infopath/2007/PartnerControls"/>
    <xsd:element name="Description_x0020_-_x0020_Document" ma:index="8" nillable="true" ma:displayName="Description - Document" ma:internalName="Description_x0020__x002d__x0020_Document">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f25001-9cfb-4773-95e0-d3eaca424d7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_x0020_-_x0020_Document xmlns="2a21ae29-db44-4897-8561-dff4e6065979" xsi:nil="true"/>
  </documentManagement>
</p:properties>
</file>

<file path=customXml/itemProps1.xml><?xml version="1.0" encoding="utf-8"?>
<ds:datastoreItem xmlns:ds="http://schemas.openxmlformats.org/officeDocument/2006/customXml" ds:itemID="{CB2A02F2-56BD-4A79-82E2-65D80763DE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21ae29-db44-4897-8561-dff4e6065979"/>
    <ds:schemaRef ds:uri="87f25001-9cfb-4773-95e0-d3eaca424d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66BDF2-14A0-490C-A417-1CD26FEC441A}">
  <ds:schemaRefs>
    <ds:schemaRef ds:uri="http://schemas.microsoft.com/sharepoint/v3/contenttype/forms"/>
  </ds:schemaRefs>
</ds:datastoreItem>
</file>

<file path=customXml/itemProps3.xml><?xml version="1.0" encoding="utf-8"?>
<ds:datastoreItem xmlns:ds="http://schemas.openxmlformats.org/officeDocument/2006/customXml" ds:itemID="{F8D1130E-ED1D-4609-8F8C-31CCD2B41FFA}">
  <ds:schemaRefs>
    <ds:schemaRef ds:uri="http://purl.org/dc/dcmitype/"/>
    <ds:schemaRef ds:uri="87f25001-9cfb-4773-95e0-d3eaca424d79"/>
    <ds:schemaRef ds:uri="http://schemas.microsoft.com/office/2006/documentManagement/types"/>
    <ds:schemaRef ds:uri="2a21ae29-db44-4897-8561-dff4e6065979"/>
    <ds:schemaRef ds:uri="http://purl.org/dc/terms/"/>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SPRC</Template>
  <TotalTime>46775</TotalTime>
  <Words>6245</Words>
  <Application>Microsoft Office PowerPoint</Application>
  <PresentationFormat>On-screen Show (4:3)</PresentationFormat>
  <Paragraphs>459</Paragraphs>
  <Slides>63</Slides>
  <Notes>63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63</vt:i4>
      </vt:variant>
    </vt:vector>
  </HeadingPairs>
  <TitlesOfParts>
    <vt:vector size="70" baseType="lpstr">
      <vt:lpstr>Roboto</vt:lpstr>
      <vt:lpstr>Calibri</vt:lpstr>
      <vt:lpstr>Gill Sans MT</vt:lpstr>
      <vt:lpstr>Arial</vt:lpstr>
      <vt:lpstr>Calibri Light</vt:lpstr>
      <vt:lpstr>SPRC</vt:lpstr>
      <vt:lpstr>16.9-Template_12.7.2016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Injury-Related, Age-adjusted Death Rates (2000-2016)</dc:title>
  <dc:subject/>
  <dc:creator>Quinlan, Kristen</dc:creator>
  <cp:keywords/>
  <dc:description/>
  <cp:lastModifiedBy>Brad Gigliotti</cp:lastModifiedBy>
  <cp:revision>213</cp:revision>
  <cp:lastPrinted>2018-11-09T16:09:47Z</cp:lastPrinted>
  <dcterms:created xsi:type="dcterms:W3CDTF">2018-09-17T18:30:58Z</dcterms:created>
  <dcterms:modified xsi:type="dcterms:W3CDTF">2021-09-03T13:46:07Z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0x010100656A45738954824785D7A1AEB6117478</vt:lpwstr>
  </property>
</Properties>
</file>